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1" r:id="rId3"/>
    <p:sldId id="272" r:id="rId4"/>
    <p:sldId id="356" r:id="rId5"/>
    <p:sldId id="357" r:id="rId6"/>
    <p:sldId id="358" r:id="rId7"/>
    <p:sldId id="360" r:id="rId8"/>
    <p:sldId id="363" r:id="rId9"/>
    <p:sldId id="280" r:id="rId10"/>
    <p:sldId id="368" r:id="rId11"/>
    <p:sldId id="364" r:id="rId12"/>
    <p:sldId id="369" r:id="rId13"/>
    <p:sldId id="379" r:id="rId14"/>
    <p:sldId id="372" r:id="rId15"/>
    <p:sldId id="388" r:id="rId16"/>
    <p:sldId id="377" r:id="rId17"/>
    <p:sldId id="382" r:id="rId18"/>
    <p:sldId id="378" r:id="rId19"/>
    <p:sldId id="385" r:id="rId20"/>
    <p:sldId id="355" r:id="rId21"/>
    <p:sldId id="308" r:id="rId22"/>
    <p:sldId id="325" r:id="rId23"/>
    <p:sldId id="327" r:id="rId2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7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3DF9-56D0-47AC-B27C-A1F426914C99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70F-21BD-49F6-8D5B-6832B1700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603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3DF9-56D0-47AC-B27C-A1F426914C99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70F-21BD-49F6-8D5B-6832B1700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7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3DF9-56D0-47AC-B27C-A1F426914C99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70F-21BD-49F6-8D5B-6832B1700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61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3DF9-56D0-47AC-B27C-A1F426914C99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70F-21BD-49F6-8D5B-6832B1700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863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3DF9-56D0-47AC-B27C-A1F426914C99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70F-21BD-49F6-8D5B-6832B1700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24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3DF9-56D0-47AC-B27C-A1F426914C99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70F-21BD-49F6-8D5B-6832B1700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71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3DF9-56D0-47AC-B27C-A1F426914C99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70F-21BD-49F6-8D5B-6832B1700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831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3DF9-56D0-47AC-B27C-A1F426914C99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70F-21BD-49F6-8D5B-6832B1700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96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3DF9-56D0-47AC-B27C-A1F426914C99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70F-21BD-49F6-8D5B-6832B1700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41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3DF9-56D0-47AC-B27C-A1F426914C99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70F-21BD-49F6-8D5B-6832B1700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595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3DF9-56D0-47AC-B27C-A1F426914C99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70F-21BD-49F6-8D5B-6832B1700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14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F3DF9-56D0-47AC-B27C-A1F426914C99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9F70F-21BD-49F6-8D5B-6832B1700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5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2D6709-4293-42E8-9C12-EE593C47D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FA72E9-DA6D-4DBE-8CA6-C70683F3C4DA}"/>
              </a:ext>
            </a:extLst>
          </p:cNvPr>
          <p:cNvSpPr/>
          <p:nvPr/>
        </p:nvSpPr>
        <p:spPr>
          <a:xfrm>
            <a:off x="5981564" y="-26633"/>
            <a:ext cx="2664296" cy="3785984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89E4867-4EA5-4742-B1F2-E7FFFF4E6801}"/>
              </a:ext>
            </a:extLst>
          </p:cNvPr>
          <p:cNvGrpSpPr/>
          <p:nvPr/>
        </p:nvGrpSpPr>
        <p:grpSpPr>
          <a:xfrm>
            <a:off x="6321152" y="908720"/>
            <a:ext cx="2088232" cy="3108543"/>
            <a:chOff x="6588224" y="1995686"/>
            <a:chExt cx="2088232" cy="3108543"/>
          </a:xfrm>
        </p:grpSpPr>
        <p:sp>
          <p:nvSpPr>
            <p:cNvPr id="7" name="직사각형 6"/>
            <p:cNvSpPr/>
            <p:nvPr/>
          </p:nvSpPr>
          <p:spPr>
            <a:xfrm>
              <a:off x="6588224" y="1995686"/>
              <a:ext cx="1944216" cy="31085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algun Gothic Semilight" panose="020B0503020000020004" pitchFamily="34" charset="-127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Fine dust</a:t>
              </a:r>
            </a:p>
            <a:p>
              <a:pPr algn="ctr"/>
              <a:r>
                <a:rPr lang="en-US" altLang="ko-KR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algun Gothic Semilight" panose="020B0503020000020004" pitchFamily="34" charset="-127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Analysis </a:t>
              </a:r>
            </a:p>
            <a:p>
              <a:pPr algn="ctr"/>
              <a:r>
                <a:rPr lang="en-US" altLang="ko-KR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algun Gothic Semilight" panose="020B0503020000020004" pitchFamily="34" charset="-127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In</a:t>
              </a:r>
            </a:p>
            <a:p>
              <a:pPr algn="ctr"/>
              <a:r>
                <a:rPr lang="en-US" altLang="ko-KR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algun Gothic Semilight" panose="020B0503020000020004" pitchFamily="34" charset="-127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SEOUL</a:t>
              </a:r>
            </a:p>
            <a:p>
              <a:pPr algn="ctr"/>
              <a:r>
                <a:rPr lang="en-US" altLang="ko-KR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algun Gothic Semilight" panose="020B0503020000020004" pitchFamily="34" charset="-127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recently </a:t>
              </a:r>
            </a:p>
            <a:p>
              <a:pPr algn="ctr"/>
              <a:r>
                <a:rPr lang="en-US" altLang="ko-KR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algun Gothic Semilight" panose="020B0503020000020004" pitchFamily="34" charset="-127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   </a:t>
              </a:r>
            </a:p>
            <a:p>
              <a:pPr algn="ctr"/>
              <a:r>
                <a:rPr lang="en-US" altLang="ko-KR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algun Gothic Semilight" panose="020B0503020000020004" pitchFamily="34" charset="-127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481732-792F-46B5-A8D3-52BD32CFA69D}"/>
                </a:ext>
              </a:extLst>
            </p:cNvPr>
            <p:cNvSpPr txBox="1"/>
            <p:nvPr/>
          </p:nvSpPr>
          <p:spPr>
            <a:xfrm>
              <a:off x="6811175" y="2931790"/>
              <a:ext cx="18652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1252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대지, 건물, 벽이(가) 표시된 사진&#10;&#10;자동 생성된 설명">
            <a:extLst>
              <a:ext uri="{FF2B5EF4-FFF2-40B4-BE49-F238E27FC236}">
                <a16:creationId xmlns:a16="http://schemas.microsoft.com/office/drawing/2014/main" id="{D4BE7EC6-C1F3-4CA6-A172-943E60E97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5" name="내용 개체 틀 4" descr="하늘, 실외, 비행기, 평면이(가) 표시된 사진&#10;&#10;자동 생성된 설명">
            <a:extLst>
              <a:ext uri="{FF2B5EF4-FFF2-40B4-BE49-F238E27FC236}">
                <a16:creationId xmlns:a16="http://schemas.microsoft.com/office/drawing/2014/main" id="{D881AE94-2934-45A7-AF08-EFEBCE27C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alphaModFix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4" b="99697" l="9154" r="82500">
                        <a14:foregroundMark x1="44038" y1="69352" x2="44038" y2="69352"/>
                        <a14:foregroundMark x1="43308" y1="91036" x2="43923" y2="91036"/>
                        <a14:foregroundMark x1="46269" y1="91217" x2="46769" y2="91036"/>
                        <a14:foregroundMark x1="48115" y1="90430" x2="48577" y2="90430"/>
                        <a14:foregroundMark x1="49923" y1="90248" x2="50423" y2="90248"/>
                        <a14:foregroundMark x1="51654" y1="90248" x2="56692" y2="91036"/>
                        <a14:foregroundMark x1="56308" y1="92005" x2="56308" y2="97759"/>
                        <a14:foregroundMark x1="56308" y1="97759" x2="56808" y2="91581"/>
                        <a14:foregroundMark x1="56308" y1="95639" x2="56308" y2="95639"/>
                        <a14:foregroundMark x1="56692" y1="98183" x2="56692" y2="98183"/>
                        <a14:foregroundMark x1="56692" y1="98183" x2="56692" y2="98183"/>
                        <a14:foregroundMark x1="41731" y1="98728" x2="41731" y2="98728"/>
                        <a14:foregroundMark x1="42462" y1="97577" x2="42462" y2="97577"/>
                        <a14:foregroundMark x1="56577" y1="99697" x2="56923" y2="93943"/>
                        <a14:foregroundMark x1="42808" y1="58752" x2="43077" y2="53543"/>
                        <a14:foregroundMark x1="42962" y1="48334" x2="42962" y2="48334"/>
                        <a14:foregroundMark x1="43192" y1="44034" x2="43192" y2="44034"/>
                        <a14:foregroundMark x1="43077" y1="40400" x2="43077" y2="39794"/>
                        <a14:foregroundMark x1="42808" y1="35191" x2="42808" y2="35191"/>
                        <a14:foregroundMark x1="42308" y1="72502" x2="42077" y2="88552"/>
                        <a14:backgroundMark x1="47115" y1="56632" x2="50692" y2="61962"/>
                        <a14:backgroundMark x1="50692" y1="61962" x2="46692" y2="65112"/>
                        <a14:backgroundMark x1="46692" y1="65112" x2="49077" y2="60267"/>
                        <a14:backgroundMark x1="49692" y1="84070" x2="49923" y2="82132"/>
                        <a14:backgroundMark x1="49577" y1="84252" x2="49692" y2="82132"/>
                        <a14:backgroundMark x1="48115" y1="86372" x2="45769" y2="80254"/>
                        <a14:backgroundMark x1="45769" y1="80254" x2="46077" y2="73107"/>
                        <a14:backgroundMark x1="46077" y1="73107" x2="50615" y2="72804"/>
                        <a14:backgroundMark x1="50615" y1="72804" x2="52769" y2="80618"/>
                        <a14:backgroundMark x1="52769" y1="80618" x2="45769" y2="84010"/>
                        <a14:backgroundMark x1="45769" y1="84010" x2="45269" y2="83889"/>
                        <a14:backgroundMark x1="44654" y1="62205" x2="48923" y2="66505"/>
                        <a14:backgroundMark x1="48923" y1="66505" x2="52038" y2="65536"/>
                        <a14:backgroundMark x1="52154" y1="86008" x2="51769" y2="86008"/>
                        <a14:backgroundMark x1="43808" y1="93156" x2="47385" y2="98546"/>
                        <a14:backgroundMark x1="47385" y1="98546" x2="52038" y2="98546"/>
                        <a14:backgroundMark x1="52038" y1="98546" x2="49038" y2="92853"/>
                        <a14:backgroundMark x1="49038" y1="92853" x2="44654" y2="93337"/>
                        <a14:backgroundMark x1="40846" y1="58934" x2="40192" y2="98001"/>
                        <a14:backgroundMark x1="40192" y1="98001" x2="39962" y2="98365"/>
                        <a14:backgroundMark x1="56538" y1="60509" x2="59577" y2="94670"/>
                        <a14:backgroundMark x1="59577" y1="94670" x2="59500" y2="97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78"/>
          <a:stretch/>
        </p:blipFill>
        <p:spPr>
          <a:xfrm>
            <a:off x="-3831976" y="-99392"/>
            <a:ext cx="10013783" cy="63498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5549B0-198D-4C28-A75E-90CF4BFC86C3}"/>
              </a:ext>
            </a:extLst>
          </p:cNvPr>
          <p:cNvSpPr txBox="1"/>
          <p:nvPr/>
        </p:nvSpPr>
        <p:spPr>
          <a:xfrm>
            <a:off x="2576736" y="4725144"/>
            <a:ext cx="360507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1DB2E41-DCCA-46B0-B67C-B285D093C530}"/>
              </a:ext>
            </a:extLst>
          </p:cNvPr>
          <p:cNvGrpSpPr/>
          <p:nvPr/>
        </p:nvGrpSpPr>
        <p:grpSpPr>
          <a:xfrm>
            <a:off x="2378522" y="2314669"/>
            <a:ext cx="7475875" cy="800964"/>
            <a:chOff x="2481285" y="3340519"/>
            <a:chExt cx="7475875" cy="80096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12A0F71-54B3-46F9-A242-86A8AAFF4B39}"/>
                </a:ext>
              </a:extLst>
            </p:cNvPr>
            <p:cNvSpPr/>
            <p:nvPr/>
          </p:nvSpPr>
          <p:spPr>
            <a:xfrm>
              <a:off x="2481285" y="3340519"/>
              <a:ext cx="740104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Step 2.  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0225437-0467-4D6E-9631-4233FF7B9053}"/>
                </a:ext>
              </a:extLst>
            </p:cNvPr>
            <p:cNvSpPr/>
            <p:nvPr/>
          </p:nvSpPr>
          <p:spPr>
            <a:xfrm>
              <a:off x="2556117" y="3741373"/>
              <a:ext cx="740104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 분석 순서 설정   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C653A02-00DC-4F9D-9342-9CEC649E6E22}"/>
              </a:ext>
            </a:extLst>
          </p:cNvPr>
          <p:cNvGrpSpPr/>
          <p:nvPr/>
        </p:nvGrpSpPr>
        <p:grpSpPr>
          <a:xfrm>
            <a:off x="2720752" y="4578450"/>
            <a:ext cx="7452203" cy="1100339"/>
            <a:chOff x="2305429" y="1124413"/>
            <a:chExt cx="7452203" cy="110033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DE0AC2-89F9-4969-BC02-D8B321DD3C6B}"/>
                </a:ext>
              </a:extLst>
            </p:cNvPr>
            <p:cNvSpPr/>
            <p:nvPr/>
          </p:nvSpPr>
          <p:spPr>
            <a:xfrm>
              <a:off x="2305429" y="1124413"/>
              <a:ext cx="740104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Step 4.</a:t>
              </a:r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 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F86109A-F222-4567-A2CE-2E977EC7FED8}"/>
                </a:ext>
              </a:extLst>
            </p:cNvPr>
            <p:cNvSpPr/>
            <p:nvPr/>
          </p:nvSpPr>
          <p:spPr>
            <a:xfrm>
              <a:off x="2356589" y="1516866"/>
              <a:ext cx="7401043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시각화를 통해 전반적인 상황 파악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  <a:p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471D9A4-CF34-4102-A142-AAB6C28A4EFF}"/>
              </a:ext>
            </a:extLst>
          </p:cNvPr>
          <p:cNvGrpSpPr/>
          <p:nvPr/>
        </p:nvGrpSpPr>
        <p:grpSpPr>
          <a:xfrm>
            <a:off x="2288704" y="1191601"/>
            <a:ext cx="7457159" cy="782972"/>
            <a:chOff x="2556117" y="4542337"/>
            <a:chExt cx="7457159" cy="78297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25EBDF8-1541-464B-AAE7-96B2CEE6A9F8}"/>
                </a:ext>
              </a:extLst>
            </p:cNvPr>
            <p:cNvSpPr/>
            <p:nvPr/>
          </p:nvSpPr>
          <p:spPr>
            <a:xfrm>
              <a:off x="2556117" y="4542337"/>
              <a:ext cx="111612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Step 1.  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B94431-380E-4595-8655-4ABA4E45926D}"/>
                </a:ext>
              </a:extLst>
            </p:cNvPr>
            <p:cNvSpPr/>
            <p:nvPr/>
          </p:nvSpPr>
          <p:spPr>
            <a:xfrm>
              <a:off x="2612233" y="4925199"/>
              <a:ext cx="740104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데이터 다운로드 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566A9E8-FC86-4B2E-A5A5-AE34B1A43F24}"/>
              </a:ext>
            </a:extLst>
          </p:cNvPr>
          <p:cNvGrpSpPr/>
          <p:nvPr/>
        </p:nvGrpSpPr>
        <p:grpSpPr>
          <a:xfrm>
            <a:off x="2528339" y="3396440"/>
            <a:ext cx="7485444" cy="822635"/>
            <a:chOff x="2384646" y="2217802"/>
            <a:chExt cx="7485444" cy="82263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409ACF5-5BCB-4262-B6F0-E4A7F9D6BDED}"/>
                </a:ext>
              </a:extLst>
            </p:cNvPr>
            <p:cNvSpPr/>
            <p:nvPr/>
          </p:nvSpPr>
          <p:spPr>
            <a:xfrm>
              <a:off x="2384646" y="2217802"/>
              <a:ext cx="740104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Step 3.</a:t>
              </a:r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  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048C8B0-4AED-4C18-AE59-192EF3EAA6F3}"/>
                </a:ext>
              </a:extLst>
            </p:cNvPr>
            <p:cNvSpPr/>
            <p:nvPr/>
          </p:nvSpPr>
          <p:spPr>
            <a:xfrm>
              <a:off x="2469047" y="2640327"/>
              <a:ext cx="740104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JUPYTER</a:t>
              </a: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를 이용해 분석 구현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374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D0EBC04-4632-42C5-ACB9-CE2C59E8C682}"/>
              </a:ext>
            </a:extLst>
          </p:cNvPr>
          <p:cNvGrpSpPr/>
          <p:nvPr/>
        </p:nvGrpSpPr>
        <p:grpSpPr>
          <a:xfrm>
            <a:off x="344489" y="260649"/>
            <a:ext cx="2664296" cy="764104"/>
            <a:chOff x="3213259" y="2602467"/>
            <a:chExt cx="3157538" cy="41471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85ED70-6604-4CDB-BBC8-571525008F47}"/>
                </a:ext>
              </a:extLst>
            </p:cNvPr>
            <p:cNvSpPr/>
            <p:nvPr/>
          </p:nvSpPr>
          <p:spPr>
            <a:xfrm>
              <a:off x="3213259" y="2602467"/>
              <a:ext cx="3157538" cy="414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1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CDF2E7-1967-4D81-9D33-FBA97A392982}"/>
                </a:ext>
              </a:extLst>
            </p:cNvPr>
            <p:cNvSpPr txBox="1"/>
            <p:nvPr/>
          </p:nvSpPr>
          <p:spPr>
            <a:xfrm>
              <a:off x="3886834" y="2653563"/>
              <a:ext cx="1940215" cy="317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j-lt"/>
                  <a:ea typeface="KoPub돋움체 Light" panose="02020603020101020101" pitchFamily="18" charset="-127"/>
                </a:rPr>
                <a:t>Step. 1</a:t>
              </a:r>
              <a:endPara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EAF18F09-FF74-4247-8CBB-507478CE72C0}"/>
                </a:ext>
              </a:extLst>
            </p:cNvPr>
            <p:cNvSpPr/>
            <p:nvPr/>
          </p:nvSpPr>
          <p:spPr>
            <a:xfrm flipV="1">
              <a:off x="5884621" y="2797877"/>
              <a:ext cx="267061" cy="12558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16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3D9C28-1F7E-47D7-8AC5-AFBC602F4B65}"/>
              </a:ext>
            </a:extLst>
          </p:cNvPr>
          <p:cNvSpPr/>
          <p:nvPr/>
        </p:nvSpPr>
        <p:spPr>
          <a:xfrm>
            <a:off x="2598555" y="448009"/>
            <a:ext cx="225343" cy="7438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A3218B-5C8B-4491-8E33-C8A9AD320398}"/>
              </a:ext>
            </a:extLst>
          </p:cNvPr>
          <p:cNvSpPr/>
          <p:nvPr/>
        </p:nvSpPr>
        <p:spPr>
          <a:xfrm>
            <a:off x="1252478" y="1334977"/>
            <a:ext cx="740104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‘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기상청 날씨누리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’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에서 기초적인 정보 획득 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9870D87-8130-4241-9ADB-DE6D88F194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15" y="1334977"/>
            <a:ext cx="427112" cy="4271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A0FA11C-32F4-4F67-A826-20812D24E6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87" t="12524" r="26739" b="6062"/>
          <a:stretch/>
        </p:blipFill>
        <p:spPr>
          <a:xfrm>
            <a:off x="1116103" y="1956099"/>
            <a:ext cx="7516945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1097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D0EBC04-4632-42C5-ACB9-CE2C59E8C682}"/>
              </a:ext>
            </a:extLst>
          </p:cNvPr>
          <p:cNvGrpSpPr/>
          <p:nvPr/>
        </p:nvGrpSpPr>
        <p:grpSpPr>
          <a:xfrm>
            <a:off x="344489" y="260649"/>
            <a:ext cx="2664296" cy="764104"/>
            <a:chOff x="3213259" y="2602467"/>
            <a:chExt cx="3157538" cy="41471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85ED70-6604-4CDB-BBC8-571525008F47}"/>
                </a:ext>
              </a:extLst>
            </p:cNvPr>
            <p:cNvSpPr/>
            <p:nvPr/>
          </p:nvSpPr>
          <p:spPr>
            <a:xfrm>
              <a:off x="3213259" y="2602467"/>
              <a:ext cx="3157538" cy="414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1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CDF2E7-1967-4D81-9D33-FBA97A392982}"/>
                </a:ext>
              </a:extLst>
            </p:cNvPr>
            <p:cNvSpPr txBox="1"/>
            <p:nvPr/>
          </p:nvSpPr>
          <p:spPr>
            <a:xfrm>
              <a:off x="3886834" y="2653563"/>
              <a:ext cx="1940215" cy="317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j-lt"/>
                  <a:ea typeface="KoPub돋움체 Light" panose="02020603020101020101" pitchFamily="18" charset="-127"/>
                </a:rPr>
                <a:t>Step. 2</a:t>
              </a:r>
              <a:endPara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EAF18F09-FF74-4247-8CBB-507478CE72C0}"/>
                </a:ext>
              </a:extLst>
            </p:cNvPr>
            <p:cNvSpPr/>
            <p:nvPr/>
          </p:nvSpPr>
          <p:spPr>
            <a:xfrm flipV="1">
              <a:off x="5884621" y="2797877"/>
              <a:ext cx="267061" cy="12558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16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3D9C28-1F7E-47D7-8AC5-AFBC602F4B65}"/>
              </a:ext>
            </a:extLst>
          </p:cNvPr>
          <p:cNvSpPr/>
          <p:nvPr/>
        </p:nvSpPr>
        <p:spPr>
          <a:xfrm>
            <a:off x="2598555" y="448009"/>
            <a:ext cx="225343" cy="7438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5E070-80C4-42BB-BD39-CFBAB42A0E66}"/>
              </a:ext>
            </a:extLst>
          </p:cNvPr>
          <p:cNvGrpSpPr/>
          <p:nvPr/>
        </p:nvGrpSpPr>
        <p:grpSpPr>
          <a:xfrm>
            <a:off x="485732" y="1307975"/>
            <a:ext cx="8167789" cy="427112"/>
            <a:chOff x="485732" y="1307975"/>
            <a:chExt cx="8167789" cy="427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A3218B-5C8B-4491-8E33-C8A9AD320398}"/>
                </a:ext>
              </a:extLst>
            </p:cNvPr>
            <p:cNvSpPr/>
            <p:nvPr/>
          </p:nvSpPr>
          <p:spPr>
            <a:xfrm>
              <a:off x="1252478" y="1334977"/>
              <a:ext cx="740104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분석 순서 설정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9870D87-8130-4241-9ADB-DE6D88F19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32" y="1307975"/>
              <a:ext cx="427112" cy="42711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7752CEB-D45F-4A32-9FC5-71142639E314}"/>
              </a:ext>
            </a:extLst>
          </p:cNvPr>
          <p:cNvGrpSpPr/>
          <p:nvPr/>
        </p:nvGrpSpPr>
        <p:grpSpPr>
          <a:xfrm>
            <a:off x="1424316" y="2767280"/>
            <a:ext cx="688584" cy="400110"/>
            <a:chOff x="4067944" y="3311238"/>
            <a:chExt cx="1118249" cy="288032"/>
          </a:xfrm>
        </p:grpSpPr>
        <p:sp>
          <p:nvSpPr>
            <p:cNvPr id="18" name="갈매기형 수장 31">
              <a:extLst>
                <a:ext uri="{FF2B5EF4-FFF2-40B4-BE49-F238E27FC236}">
                  <a16:creationId xmlns:a16="http://schemas.microsoft.com/office/drawing/2014/main" id="{8A845510-E694-43C8-AB4D-902108F408E8}"/>
                </a:ext>
              </a:extLst>
            </p:cNvPr>
            <p:cNvSpPr/>
            <p:nvPr/>
          </p:nvSpPr>
          <p:spPr>
            <a:xfrm>
              <a:off x="4898161" y="3311238"/>
              <a:ext cx="288032" cy="288032"/>
            </a:xfrm>
            <a:prstGeom prst="chevr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B7DEE8"/>
                </a:solidFill>
              </a:endParaRPr>
            </a:p>
          </p:txBody>
        </p:sp>
        <p:sp>
          <p:nvSpPr>
            <p:cNvPr id="19" name="갈매기형 수장 32">
              <a:extLst>
                <a:ext uri="{FF2B5EF4-FFF2-40B4-BE49-F238E27FC236}">
                  <a16:creationId xmlns:a16="http://schemas.microsoft.com/office/drawing/2014/main" id="{C27F38DE-9000-4AA5-A638-ED0EDDDF5B5D}"/>
                </a:ext>
              </a:extLst>
            </p:cNvPr>
            <p:cNvSpPr/>
            <p:nvPr/>
          </p:nvSpPr>
          <p:spPr>
            <a:xfrm>
              <a:off x="4690606" y="3311238"/>
              <a:ext cx="288032" cy="288032"/>
            </a:xfrm>
            <a:prstGeom prst="chevron">
              <a:avLst/>
            </a:prstGeom>
            <a:solidFill>
              <a:srgbClr val="4747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B7DEE8"/>
                </a:solidFill>
              </a:endParaRPr>
            </a:p>
          </p:txBody>
        </p:sp>
        <p:sp>
          <p:nvSpPr>
            <p:cNvPr id="20" name="갈매기형 수장 33">
              <a:extLst>
                <a:ext uri="{FF2B5EF4-FFF2-40B4-BE49-F238E27FC236}">
                  <a16:creationId xmlns:a16="http://schemas.microsoft.com/office/drawing/2014/main" id="{1ED8535D-6C8A-418F-AEF2-A3B4DDCEC0A5}"/>
                </a:ext>
              </a:extLst>
            </p:cNvPr>
            <p:cNvSpPr/>
            <p:nvPr/>
          </p:nvSpPr>
          <p:spPr>
            <a:xfrm>
              <a:off x="4483052" y="3311238"/>
              <a:ext cx="288032" cy="288032"/>
            </a:xfrm>
            <a:prstGeom prst="chevron">
              <a:avLst/>
            </a:prstGeom>
            <a:solidFill>
              <a:srgbClr val="4747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B7DEE8"/>
                </a:solidFill>
              </a:endParaRPr>
            </a:p>
          </p:txBody>
        </p:sp>
        <p:sp>
          <p:nvSpPr>
            <p:cNvPr id="21" name="갈매기형 수장 34">
              <a:extLst>
                <a:ext uri="{FF2B5EF4-FFF2-40B4-BE49-F238E27FC236}">
                  <a16:creationId xmlns:a16="http://schemas.microsoft.com/office/drawing/2014/main" id="{A75C89F5-FACB-4D12-AC6A-59C8CC3264BC}"/>
                </a:ext>
              </a:extLst>
            </p:cNvPr>
            <p:cNvSpPr/>
            <p:nvPr/>
          </p:nvSpPr>
          <p:spPr>
            <a:xfrm>
              <a:off x="4275498" y="3311238"/>
              <a:ext cx="288032" cy="288032"/>
            </a:xfrm>
            <a:prstGeom prst="chevron">
              <a:avLst/>
            </a:prstGeom>
            <a:solidFill>
              <a:srgbClr val="47474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B7DEE8"/>
                </a:solidFill>
              </a:endParaRPr>
            </a:p>
          </p:txBody>
        </p:sp>
        <p:sp>
          <p:nvSpPr>
            <p:cNvPr id="22" name="갈매기형 수장 35">
              <a:extLst>
                <a:ext uri="{FF2B5EF4-FFF2-40B4-BE49-F238E27FC236}">
                  <a16:creationId xmlns:a16="http://schemas.microsoft.com/office/drawing/2014/main" id="{C364A96F-FE19-4114-96F0-3CBCE333F38D}"/>
                </a:ext>
              </a:extLst>
            </p:cNvPr>
            <p:cNvSpPr/>
            <p:nvPr/>
          </p:nvSpPr>
          <p:spPr>
            <a:xfrm>
              <a:off x="4067944" y="3311238"/>
              <a:ext cx="288032" cy="288032"/>
            </a:xfrm>
            <a:prstGeom prst="chevron">
              <a:avLst/>
            </a:prstGeom>
            <a:solidFill>
              <a:srgbClr val="474747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B7DEE8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77D4A0A-C05F-4C64-9411-5B8314E98441}"/>
              </a:ext>
            </a:extLst>
          </p:cNvPr>
          <p:cNvSpPr txBox="1"/>
          <p:nvPr/>
        </p:nvSpPr>
        <p:spPr>
          <a:xfrm>
            <a:off x="138538" y="2644168"/>
            <a:ext cx="1107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OUTPUT 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ADE725-7D14-45FC-8324-C44C2A4A1A42}"/>
              </a:ext>
            </a:extLst>
          </p:cNvPr>
          <p:cNvSpPr txBox="1"/>
          <p:nvPr/>
        </p:nvSpPr>
        <p:spPr>
          <a:xfrm>
            <a:off x="2541965" y="2532807"/>
            <a:ext cx="1427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MISSING</a:t>
            </a:r>
          </a:p>
          <a:p>
            <a:pPr algn="ctr"/>
            <a:r>
              <a:rPr lang="en-US" altLang="ko-KR" dirty="0"/>
              <a:t>VALUE</a:t>
            </a:r>
          </a:p>
          <a:p>
            <a:pPr algn="ctr"/>
            <a:r>
              <a:rPr lang="en-US" altLang="ko-KR" dirty="0"/>
              <a:t>PROCESSING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262668-0DA2-4297-B6FC-4182F3E75C98}"/>
              </a:ext>
            </a:extLst>
          </p:cNvPr>
          <p:cNvSpPr txBox="1"/>
          <p:nvPr/>
        </p:nvSpPr>
        <p:spPr>
          <a:xfrm>
            <a:off x="5613473" y="2489114"/>
            <a:ext cx="1392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NEW</a:t>
            </a:r>
          </a:p>
          <a:p>
            <a:pPr algn="ctr"/>
            <a:r>
              <a:rPr lang="en-US" altLang="ko-KR" dirty="0"/>
              <a:t>VARIABLE</a:t>
            </a:r>
          </a:p>
          <a:p>
            <a:pPr algn="ctr"/>
            <a:r>
              <a:rPr lang="en-US" altLang="ko-KR" dirty="0"/>
              <a:t>CREATION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C35638E-5689-4BFC-8298-B977593241E3}"/>
              </a:ext>
            </a:extLst>
          </p:cNvPr>
          <p:cNvGrpSpPr/>
          <p:nvPr/>
        </p:nvGrpSpPr>
        <p:grpSpPr>
          <a:xfrm>
            <a:off x="4330455" y="2750724"/>
            <a:ext cx="688584" cy="400110"/>
            <a:chOff x="4067944" y="3311238"/>
            <a:chExt cx="1118249" cy="288032"/>
          </a:xfrm>
        </p:grpSpPr>
        <p:sp>
          <p:nvSpPr>
            <p:cNvPr id="33" name="갈매기형 수장 31">
              <a:extLst>
                <a:ext uri="{FF2B5EF4-FFF2-40B4-BE49-F238E27FC236}">
                  <a16:creationId xmlns:a16="http://schemas.microsoft.com/office/drawing/2014/main" id="{E33E3884-C18A-4978-8570-8C1E802BF0A6}"/>
                </a:ext>
              </a:extLst>
            </p:cNvPr>
            <p:cNvSpPr/>
            <p:nvPr/>
          </p:nvSpPr>
          <p:spPr>
            <a:xfrm>
              <a:off x="4898161" y="3311238"/>
              <a:ext cx="288032" cy="288032"/>
            </a:xfrm>
            <a:prstGeom prst="chevr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B7DEE8"/>
                </a:solidFill>
              </a:endParaRPr>
            </a:p>
          </p:txBody>
        </p:sp>
        <p:sp>
          <p:nvSpPr>
            <p:cNvPr id="34" name="갈매기형 수장 32">
              <a:extLst>
                <a:ext uri="{FF2B5EF4-FFF2-40B4-BE49-F238E27FC236}">
                  <a16:creationId xmlns:a16="http://schemas.microsoft.com/office/drawing/2014/main" id="{7456D6C1-7218-4762-B64E-AD5088B461E5}"/>
                </a:ext>
              </a:extLst>
            </p:cNvPr>
            <p:cNvSpPr/>
            <p:nvPr/>
          </p:nvSpPr>
          <p:spPr>
            <a:xfrm>
              <a:off x="4690606" y="3311238"/>
              <a:ext cx="288032" cy="288032"/>
            </a:xfrm>
            <a:prstGeom prst="chevron">
              <a:avLst/>
            </a:prstGeom>
            <a:solidFill>
              <a:srgbClr val="4747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B7DEE8"/>
                </a:solidFill>
              </a:endParaRPr>
            </a:p>
          </p:txBody>
        </p:sp>
        <p:sp>
          <p:nvSpPr>
            <p:cNvPr id="35" name="갈매기형 수장 33">
              <a:extLst>
                <a:ext uri="{FF2B5EF4-FFF2-40B4-BE49-F238E27FC236}">
                  <a16:creationId xmlns:a16="http://schemas.microsoft.com/office/drawing/2014/main" id="{7EA3065A-87BF-464B-B1B6-7C678BEBF200}"/>
                </a:ext>
              </a:extLst>
            </p:cNvPr>
            <p:cNvSpPr/>
            <p:nvPr/>
          </p:nvSpPr>
          <p:spPr>
            <a:xfrm>
              <a:off x="4483052" y="3311238"/>
              <a:ext cx="288032" cy="288032"/>
            </a:xfrm>
            <a:prstGeom prst="chevron">
              <a:avLst/>
            </a:prstGeom>
            <a:solidFill>
              <a:srgbClr val="4747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B7DEE8"/>
                </a:solidFill>
              </a:endParaRPr>
            </a:p>
          </p:txBody>
        </p:sp>
        <p:sp>
          <p:nvSpPr>
            <p:cNvPr id="36" name="갈매기형 수장 34">
              <a:extLst>
                <a:ext uri="{FF2B5EF4-FFF2-40B4-BE49-F238E27FC236}">
                  <a16:creationId xmlns:a16="http://schemas.microsoft.com/office/drawing/2014/main" id="{7BD4A4AD-B736-4344-A976-2AE26DC84B80}"/>
                </a:ext>
              </a:extLst>
            </p:cNvPr>
            <p:cNvSpPr/>
            <p:nvPr/>
          </p:nvSpPr>
          <p:spPr>
            <a:xfrm>
              <a:off x="4275498" y="3311238"/>
              <a:ext cx="288032" cy="288032"/>
            </a:xfrm>
            <a:prstGeom prst="chevron">
              <a:avLst/>
            </a:prstGeom>
            <a:solidFill>
              <a:srgbClr val="47474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B7DEE8"/>
                </a:solidFill>
              </a:endParaRPr>
            </a:p>
          </p:txBody>
        </p:sp>
        <p:sp>
          <p:nvSpPr>
            <p:cNvPr id="37" name="갈매기형 수장 35">
              <a:extLst>
                <a:ext uri="{FF2B5EF4-FFF2-40B4-BE49-F238E27FC236}">
                  <a16:creationId xmlns:a16="http://schemas.microsoft.com/office/drawing/2014/main" id="{EFFD5377-3363-4A3E-B66D-6C5880E1C451}"/>
                </a:ext>
              </a:extLst>
            </p:cNvPr>
            <p:cNvSpPr/>
            <p:nvPr/>
          </p:nvSpPr>
          <p:spPr>
            <a:xfrm>
              <a:off x="4067944" y="3311238"/>
              <a:ext cx="288032" cy="288032"/>
            </a:xfrm>
            <a:prstGeom prst="chevron">
              <a:avLst/>
            </a:prstGeom>
            <a:solidFill>
              <a:srgbClr val="474747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B7DEE8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AFA7FA4-4661-44BD-849F-D4A870A6AD06}"/>
              </a:ext>
            </a:extLst>
          </p:cNvPr>
          <p:cNvGrpSpPr/>
          <p:nvPr/>
        </p:nvGrpSpPr>
        <p:grpSpPr>
          <a:xfrm>
            <a:off x="7310983" y="2761194"/>
            <a:ext cx="688584" cy="400110"/>
            <a:chOff x="4067944" y="3311238"/>
            <a:chExt cx="1118249" cy="288032"/>
          </a:xfrm>
        </p:grpSpPr>
        <p:sp>
          <p:nvSpPr>
            <p:cNvPr id="39" name="갈매기형 수장 31">
              <a:extLst>
                <a:ext uri="{FF2B5EF4-FFF2-40B4-BE49-F238E27FC236}">
                  <a16:creationId xmlns:a16="http://schemas.microsoft.com/office/drawing/2014/main" id="{C65B43EB-432F-4764-9E28-C16E7DEAF728}"/>
                </a:ext>
              </a:extLst>
            </p:cNvPr>
            <p:cNvSpPr/>
            <p:nvPr/>
          </p:nvSpPr>
          <p:spPr>
            <a:xfrm>
              <a:off x="4898161" y="3311238"/>
              <a:ext cx="288032" cy="288032"/>
            </a:xfrm>
            <a:prstGeom prst="chevr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B7DEE8"/>
                </a:solidFill>
              </a:endParaRPr>
            </a:p>
          </p:txBody>
        </p:sp>
        <p:sp>
          <p:nvSpPr>
            <p:cNvPr id="40" name="갈매기형 수장 32">
              <a:extLst>
                <a:ext uri="{FF2B5EF4-FFF2-40B4-BE49-F238E27FC236}">
                  <a16:creationId xmlns:a16="http://schemas.microsoft.com/office/drawing/2014/main" id="{FDE68BA7-725D-4E4E-B7EF-C3E8CD588E35}"/>
                </a:ext>
              </a:extLst>
            </p:cNvPr>
            <p:cNvSpPr/>
            <p:nvPr/>
          </p:nvSpPr>
          <p:spPr>
            <a:xfrm>
              <a:off x="4690606" y="3311238"/>
              <a:ext cx="288032" cy="288032"/>
            </a:xfrm>
            <a:prstGeom prst="chevron">
              <a:avLst/>
            </a:prstGeom>
            <a:solidFill>
              <a:srgbClr val="4747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B7DEE8"/>
                </a:solidFill>
              </a:endParaRPr>
            </a:p>
          </p:txBody>
        </p:sp>
        <p:sp>
          <p:nvSpPr>
            <p:cNvPr id="41" name="갈매기형 수장 33">
              <a:extLst>
                <a:ext uri="{FF2B5EF4-FFF2-40B4-BE49-F238E27FC236}">
                  <a16:creationId xmlns:a16="http://schemas.microsoft.com/office/drawing/2014/main" id="{0FFDBE75-9235-4307-839E-4C87AD967283}"/>
                </a:ext>
              </a:extLst>
            </p:cNvPr>
            <p:cNvSpPr/>
            <p:nvPr/>
          </p:nvSpPr>
          <p:spPr>
            <a:xfrm>
              <a:off x="4483052" y="3311238"/>
              <a:ext cx="288032" cy="288032"/>
            </a:xfrm>
            <a:prstGeom prst="chevron">
              <a:avLst/>
            </a:prstGeom>
            <a:solidFill>
              <a:srgbClr val="4747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B7DEE8"/>
                </a:solidFill>
              </a:endParaRPr>
            </a:p>
          </p:txBody>
        </p:sp>
        <p:sp>
          <p:nvSpPr>
            <p:cNvPr id="42" name="갈매기형 수장 34">
              <a:extLst>
                <a:ext uri="{FF2B5EF4-FFF2-40B4-BE49-F238E27FC236}">
                  <a16:creationId xmlns:a16="http://schemas.microsoft.com/office/drawing/2014/main" id="{99ACBD0A-98C8-4593-836E-278C39624EF7}"/>
                </a:ext>
              </a:extLst>
            </p:cNvPr>
            <p:cNvSpPr/>
            <p:nvPr/>
          </p:nvSpPr>
          <p:spPr>
            <a:xfrm>
              <a:off x="4275498" y="3311238"/>
              <a:ext cx="288032" cy="288032"/>
            </a:xfrm>
            <a:prstGeom prst="chevron">
              <a:avLst/>
            </a:prstGeom>
            <a:solidFill>
              <a:srgbClr val="47474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B7DEE8"/>
                </a:solidFill>
              </a:endParaRPr>
            </a:p>
          </p:txBody>
        </p:sp>
        <p:sp>
          <p:nvSpPr>
            <p:cNvPr id="43" name="갈매기형 수장 35">
              <a:extLst>
                <a:ext uri="{FF2B5EF4-FFF2-40B4-BE49-F238E27FC236}">
                  <a16:creationId xmlns:a16="http://schemas.microsoft.com/office/drawing/2014/main" id="{C0D7413C-F98D-4FA9-9B3D-4F4873D1F93A}"/>
                </a:ext>
              </a:extLst>
            </p:cNvPr>
            <p:cNvSpPr/>
            <p:nvPr/>
          </p:nvSpPr>
          <p:spPr>
            <a:xfrm>
              <a:off x="4067944" y="3311238"/>
              <a:ext cx="288032" cy="288032"/>
            </a:xfrm>
            <a:prstGeom prst="chevron">
              <a:avLst/>
            </a:prstGeom>
            <a:solidFill>
              <a:srgbClr val="474747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B7DEE8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18C3FC7-B5B1-4F43-BBA4-28A723D1813E}"/>
              </a:ext>
            </a:extLst>
          </p:cNvPr>
          <p:cNvSpPr txBox="1"/>
          <p:nvPr/>
        </p:nvSpPr>
        <p:spPr>
          <a:xfrm>
            <a:off x="8111303" y="2532807"/>
            <a:ext cx="1835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ANALYSIS</a:t>
            </a:r>
          </a:p>
          <a:p>
            <a:pPr algn="ctr"/>
            <a:r>
              <a:rPr lang="en-US" altLang="ko-KR" dirty="0"/>
              <a:t>&amp;</a:t>
            </a:r>
          </a:p>
          <a:p>
            <a:pPr algn="ctr"/>
            <a:r>
              <a:rPr lang="en-US" altLang="ko-KR" dirty="0"/>
              <a:t>VISUALIZATION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86CA7-95CC-45E6-B0A0-8456F99700AA}"/>
              </a:ext>
            </a:extLst>
          </p:cNvPr>
          <p:cNvSpPr txBox="1"/>
          <p:nvPr/>
        </p:nvSpPr>
        <p:spPr>
          <a:xfrm>
            <a:off x="25741" y="4052250"/>
            <a:ext cx="1644601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    </a:t>
            </a:r>
            <a:r>
              <a:rPr lang="en-US" altLang="ko-KR" sz="1400" dirty="0"/>
              <a:t>&lt;</a:t>
            </a:r>
            <a:r>
              <a:rPr lang="ko-KR" altLang="en-US" sz="1200" b="1" dirty="0"/>
              <a:t>데이터 출력</a:t>
            </a:r>
            <a:r>
              <a:rPr lang="en-US" altLang="ko-KR" sz="1400" b="1" dirty="0"/>
              <a:t>&gt;</a:t>
            </a:r>
            <a:endParaRPr lang="ko-KR" altLang="en-US" sz="1200" b="1" dirty="0"/>
          </a:p>
          <a:p>
            <a:r>
              <a:rPr lang="ko-KR" altLang="en-US" sz="1100" dirty="0"/>
              <a:t>    </a:t>
            </a:r>
            <a:endParaRPr lang="en-US" altLang="ko-KR" sz="1100" dirty="0"/>
          </a:p>
          <a:p>
            <a:r>
              <a:rPr lang="en-US" altLang="ko-KR" sz="1100" dirty="0"/>
              <a:t>    ◦ </a:t>
            </a:r>
            <a:r>
              <a:rPr lang="ko-KR" altLang="en-US" sz="1100" dirty="0"/>
              <a:t>데이터 전체 출력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◦ </a:t>
            </a:r>
            <a:r>
              <a:rPr lang="ko-KR" altLang="en-US" sz="1100" dirty="0"/>
              <a:t>데이터 일부 출력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◦ </a:t>
            </a:r>
            <a:r>
              <a:rPr lang="ko-KR" altLang="en-US" sz="1100" dirty="0"/>
              <a:t>데이터 앞부분 출력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◦ </a:t>
            </a:r>
            <a:r>
              <a:rPr lang="ko-KR" altLang="en-US" sz="1100" dirty="0"/>
              <a:t>데이터 뒷부분 출력</a:t>
            </a:r>
            <a:endParaRPr lang="en-US" altLang="ko-KR" sz="1100" dirty="0"/>
          </a:p>
          <a:p>
            <a:r>
              <a:rPr lang="en-US" altLang="ko-KR" sz="1100" dirty="0"/>
              <a:t>    ◦ </a:t>
            </a:r>
            <a:r>
              <a:rPr lang="ko-KR" altLang="en-US" sz="1100" dirty="0" err="1"/>
              <a:t>변수명</a:t>
            </a:r>
            <a:r>
              <a:rPr lang="ko-KR" altLang="en-US" sz="1100" dirty="0"/>
              <a:t> 출력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◦ </a:t>
            </a:r>
            <a:r>
              <a:rPr lang="ko-KR" altLang="en-US" sz="1100" dirty="0"/>
              <a:t>데이터 변수개수와 </a:t>
            </a:r>
            <a:r>
              <a:rPr lang="en-US" altLang="ko-KR" sz="1100" dirty="0"/>
              <a:t>  </a:t>
            </a:r>
          </a:p>
          <a:p>
            <a:r>
              <a:rPr lang="en-US" altLang="ko-KR" sz="1100" dirty="0"/>
              <a:t>       </a:t>
            </a:r>
            <a:r>
              <a:rPr lang="ko-KR" altLang="en-US" sz="1100" dirty="0"/>
              <a:t>데이터 개수 출력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◦ </a:t>
            </a:r>
            <a:r>
              <a:rPr lang="ko-KR" altLang="en-US" sz="1100" dirty="0"/>
              <a:t>변수 타입 출력</a:t>
            </a:r>
          </a:p>
          <a:p>
            <a:endParaRPr lang="ko-KR" altLang="en-US" sz="105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AC22FE8-9B9A-4D78-A784-212EE7AA26B0}"/>
              </a:ext>
            </a:extLst>
          </p:cNvPr>
          <p:cNvSpPr txBox="1"/>
          <p:nvPr/>
        </p:nvSpPr>
        <p:spPr>
          <a:xfrm>
            <a:off x="2463715" y="4015418"/>
            <a:ext cx="204410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 </a:t>
            </a:r>
            <a:r>
              <a:rPr lang="en-US" altLang="ko-KR" sz="1400" dirty="0"/>
              <a:t>&lt; </a:t>
            </a:r>
            <a:r>
              <a:rPr lang="ko-KR" altLang="en-US" sz="1200" b="1" dirty="0" err="1"/>
              <a:t>결측치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이상치 처리</a:t>
            </a:r>
            <a:r>
              <a:rPr lang="en-US" altLang="ko-KR" sz="1400" b="1" dirty="0"/>
              <a:t>&gt;</a:t>
            </a:r>
            <a:endParaRPr lang="ko-KR" altLang="en-US" sz="1400" b="1" dirty="0"/>
          </a:p>
          <a:p>
            <a:r>
              <a:rPr lang="ko-KR" altLang="en-US" sz="1100" dirty="0"/>
              <a:t>    </a:t>
            </a:r>
            <a:endParaRPr lang="en-US" altLang="ko-KR" sz="1100" dirty="0"/>
          </a:p>
          <a:p>
            <a:r>
              <a:rPr lang="en-US" altLang="ko-KR" sz="1100" dirty="0"/>
              <a:t>    ◦ </a:t>
            </a:r>
            <a:r>
              <a:rPr lang="ko-KR" altLang="en-US" sz="1100" dirty="0" err="1"/>
              <a:t>결측치</a:t>
            </a:r>
            <a:r>
              <a:rPr lang="ko-KR" altLang="en-US" sz="1100" dirty="0"/>
              <a:t> 처리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◦ </a:t>
            </a:r>
            <a:r>
              <a:rPr lang="ko-KR" altLang="en-US" sz="1100" dirty="0"/>
              <a:t>이상치 처리</a:t>
            </a:r>
          </a:p>
          <a:p>
            <a:r>
              <a:rPr lang="ko-KR" altLang="en-US" sz="1100" dirty="0"/>
              <a:t>    </a:t>
            </a:r>
            <a:endParaRPr lang="ko-KR" alt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612819-14F8-42B4-9F00-F04737CDA9CF}"/>
              </a:ext>
            </a:extLst>
          </p:cNvPr>
          <p:cNvSpPr txBox="1"/>
          <p:nvPr/>
        </p:nvSpPr>
        <p:spPr>
          <a:xfrm>
            <a:off x="5694179" y="3953803"/>
            <a:ext cx="164460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/>
              <a:t>    &lt;</a:t>
            </a:r>
            <a:r>
              <a:rPr lang="ko-KR" altLang="en-US" sz="1200" b="1" dirty="0"/>
              <a:t>변수 변환</a:t>
            </a:r>
            <a:r>
              <a:rPr lang="en-US" altLang="ko-KR" sz="1300" b="1" dirty="0"/>
              <a:t>&gt;</a:t>
            </a:r>
            <a:endParaRPr lang="ko-KR" altLang="en-US" sz="1300" b="1" dirty="0"/>
          </a:p>
          <a:p>
            <a:r>
              <a:rPr lang="ko-KR" altLang="en-US" sz="1100" dirty="0"/>
              <a:t>    </a:t>
            </a:r>
            <a:endParaRPr lang="en-US" altLang="ko-KR" sz="1100" dirty="0"/>
          </a:p>
          <a:p>
            <a:r>
              <a:rPr lang="en-US" altLang="ko-KR" sz="1100" dirty="0"/>
              <a:t>    ◦ </a:t>
            </a:r>
            <a:r>
              <a:rPr lang="ko-KR" altLang="en-US" sz="1100" dirty="0"/>
              <a:t>파생변수 생성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◦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변수명</a:t>
            </a:r>
            <a:r>
              <a:rPr lang="ko-KR" altLang="en-US" sz="1100" dirty="0"/>
              <a:t> 변경</a:t>
            </a:r>
          </a:p>
          <a:p>
            <a:r>
              <a:rPr lang="ko-KR" altLang="en-US" sz="1100" dirty="0"/>
              <a:t>    </a:t>
            </a:r>
            <a:endParaRPr lang="ko-KR" altLang="en-US" sz="105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726D80-9B38-4D95-AB25-93DE1EF59546}"/>
              </a:ext>
            </a:extLst>
          </p:cNvPr>
          <p:cNvSpPr txBox="1"/>
          <p:nvPr/>
        </p:nvSpPr>
        <p:spPr>
          <a:xfrm>
            <a:off x="8301762" y="3930779"/>
            <a:ext cx="16446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/>
              <a:t>    &lt;</a:t>
            </a:r>
            <a:r>
              <a:rPr lang="ko-KR" altLang="en-US" sz="1200" b="1" dirty="0"/>
              <a:t>분석과 시각화</a:t>
            </a:r>
            <a:r>
              <a:rPr lang="en-US" altLang="ko-KR" sz="1300" b="1" dirty="0"/>
              <a:t>&gt;</a:t>
            </a:r>
            <a:endParaRPr lang="ko-KR" altLang="en-US" sz="1300" b="1" dirty="0"/>
          </a:p>
          <a:p>
            <a:r>
              <a:rPr lang="ko-KR" altLang="en-US" sz="1100" dirty="0"/>
              <a:t>    </a:t>
            </a:r>
            <a:endParaRPr lang="en-US" altLang="ko-KR" sz="1100" dirty="0"/>
          </a:p>
          <a:p>
            <a:r>
              <a:rPr lang="en-US" altLang="ko-KR" sz="1100" dirty="0"/>
              <a:t>    ◦ </a:t>
            </a:r>
            <a:r>
              <a:rPr lang="ko-KR" altLang="en-US" sz="1100" dirty="0"/>
              <a:t>막대그래프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◦</a:t>
            </a:r>
            <a:r>
              <a:rPr lang="ko-KR" altLang="en-US" sz="1100" dirty="0"/>
              <a:t> 텍스트 마이닝</a:t>
            </a:r>
            <a:endParaRPr lang="en-US" altLang="ko-KR" sz="1100" dirty="0"/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◦</a:t>
            </a:r>
            <a:r>
              <a:rPr lang="ko-KR" altLang="en-US" sz="1100" dirty="0"/>
              <a:t> 빈도분석</a:t>
            </a:r>
          </a:p>
          <a:p>
            <a:r>
              <a:rPr lang="ko-KR" altLang="en-US" sz="1100" dirty="0"/>
              <a:t>    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8371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6" grpId="0"/>
      <p:bldP spid="47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88D6763-6570-4ADB-A701-9771C71C9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35" b="4633"/>
          <a:stretch/>
        </p:blipFill>
        <p:spPr>
          <a:xfrm>
            <a:off x="659068" y="2054364"/>
            <a:ext cx="8587863" cy="40957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D8BDA2B-D399-4BAA-915F-61D113DE2324}"/>
              </a:ext>
            </a:extLst>
          </p:cNvPr>
          <p:cNvSpPr/>
          <p:nvPr/>
        </p:nvSpPr>
        <p:spPr>
          <a:xfrm>
            <a:off x="2598555" y="448009"/>
            <a:ext cx="225343" cy="7438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92B1F1D-6C8C-44F1-8590-3131AD6E0404}"/>
              </a:ext>
            </a:extLst>
          </p:cNvPr>
          <p:cNvGrpSpPr/>
          <p:nvPr/>
        </p:nvGrpSpPr>
        <p:grpSpPr>
          <a:xfrm>
            <a:off x="344489" y="222549"/>
            <a:ext cx="8147107" cy="1763510"/>
            <a:chOff x="344489" y="260649"/>
            <a:chExt cx="8147107" cy="176351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34F0519-9AFF-404A-B05C-01F896B7DA70}"/>
                </a:ext>
              </a:extLst>
            </p:cNvPr>
            <p:cNvGrpSpPr/>
            <p:nvPr/>
          </p:nvGrpSpPr>
          <p:grpSpPr>
            <a:xfrm>
              <a:off x="344489" y="260649"/>
              <a:ext cx="2664296" cy="764104"/>
              <a:chOff x="3213259" y="2602467"/>
              <a:chExt cx="3157538" cy="41471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689305A-ACAD-4C54-A1F9-3FF358BC8531}"/>
                  </a:ext>
                </a:extLst>
              </p:cNvPr>
              <p:cNvSpPr/>
              <p:nvPr/>
            </p:nvSpPr>
            <p:spPr>
              <a:xfrm>
                <a:off x="3213259" y="2602467"/>
                <a:ext cx="3157538" cy="4147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16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194532-6A06-4A8F-A799-878F7046E0C9}"/>
                  </a:ext>
                </a:extLst>
              </p:cNvPr>
              <p:cNvSpPr txBox="1"/>
              <p:nvPr/>
            </p:nvSpPr>
            <p:spPr>
              <a:xfrm>
                <a:off x="3886834" y="2653563"/>
                <a:ext cx="1940215" cy="317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+mj-lt"/>
                    <a:ea typeface="KoPub돋움체 Light" panose="02020603020101020101" pitchFamily="18" charset="-127"/>
                  </a:rPr>
                  <a:t>Step. 3</a:t>
                </a:r>
                <a:endParaRPr lang="ko-KR" altLang="en-US" sz="3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j-lt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7" name="이등변 삼각형 6">
                <a:extLst>
                  <a:ext uri="{FF2B5EF4-FFF2-40B4-BE49-F238E27FC236}">
                    <a16:creationId xmlns:a16="http://schemas.microsoft.com/office/drawing/2014/main" id="{B7D2EBA4-FC8F-4BF9-B1E4-A502803A4760}"/>
                  </a:ext>
                </a:extLst>
              </p:cNvPr>
              <p:cNvSpPr/>
              <p:nvPr/>
            </p:nvSpPr>
            <p:spPr>
              <a:xfrm flipV="1">
                <a:off x="5884621" y="2797877"/>
                <a:ext cx="267061" cy="12558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16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900563-894F-4DB7-A330-8362D50AFF8B}"/>
                </a:ext>
              </a:extLst>
            </p:cNvPr>
            <p:cNvGrpSpPr/>
            <p:nvPr/>
          </p:nvGrpSpPr>
          <p:grpSpPr>
            <a:xfrm>
              <a:off x="485732" y="1307975"/>
              <a:ext cx="8005864" cy="716184"/>
              <a:chOff x="485732" y="1307975"/>
              <a:chExt cx="8005864" cy="716184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08AF63E-9967-4182-A495-CEC18D819D29}"/>
                  </a:ext>
                </a:extLst>
              </p:cNvPr>
              <p:cNvSpPr/>
              <p:nvPr/>
            </p:nvSpPr>
            <p:spPr>
              <a:xfrm>
                <a:off x="1090553" y="1316273"/>
                <a:ext cx="740104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</a:rPr>
                  <a:t>JUPYTER</a:t>
                </a: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</a:rPr>
                  <a:t>를 이용해 분석 구현</a:t>
                </a:r>
                <a:endPara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  <a:p>
                <a:endPara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296854A-D411-437A-9A7D-16E9BC5EE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732" y="1307975"/>
                <a:ext cx="427112" cy="42711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93155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D0EBC04-4632-42C5-ACB9-CE2C59E8C682}"/>
              </a:ext>
            </a:extLst>
          </p:cNvPr>
          <p:cNvGrpSpPr/>
          <p:nvPr/>
        </p:nvGrpSpPr>
        <p:grpSpPr>
          <a:xfrm>
            <a:off x="344489" y="260649"/>
            <a:ext cx="2664296" cy="764104"/>
            <a:chOff x="3213259" y="2602467"/>
            <a:chExt cx="3157538" cy="41471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85ED70-6604-4CDB-BBC8-571525008F47}"/>
                </a:ext>
              </a:extLst>
            </p:cNvPr>
            <p:cNvSpPr/>
            <p:nvPr/>
          </p:nvSpPr>
          <p:spPr>
            <a:xfrm>
              <a:off x="3213259" y="2602467"/>
              <a:ext cx="3157538" cy="414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1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CDF2E7-1967-4D81-9D33-FBA97A392982}"/>
                </a:ext>
              </a:extLst>
            </p:cNvPr>
            <p:cNvSpPr txBox="1"/>
            <p:nvPr/>
          </p:nvSpPr>
          <p:spPr>
            <a:xfrm>
              <a:off x="3886834" y="2653563"/>
              <a:ext cx="1940215" cy="317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j-lt"/>
                  <a:ea typeface="KoPub돋움체 Light" panose="02020603020101020101" pitchFamily="18" charset="-127"/>
                </a:rPr>
                <a:t>Step. 3</a:t>
              </a:r>
              <a:endPara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EAF18F09-FF74-4247-8CBB-507478CE72C0}"/>
                </a:ext>
              </a:extLst>
            </p:cNvPr>
            <p:cNvSpPr/>
            <p:nvPr/>
          </p:nvSpPr>
          <p:spPr>
            <a:xfrm flipV="1">
              <a:off x="5884621" y="2797877"/>
              <a:ext cx="267061" cy="12558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16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3D9C28-1F7E-47D7-8AC5-AFBC602F4B65}"/>
              </a:ext>
            </a:extLst>
          </p:cNvPr>
          <p:cNvSpPr/>
          <p:nvPr/>
        </p:nvSpPr>
        <p:spPr>
          <a:xfrm>
            <a:off x="2598555" y="448009"/>
            <a:ext cx="225343" cy="7438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A3218B-5C8B-4491-8E33-C8A9AD320398}"/>
              </a:ext>
            </a:extLst>
          </p:cNvPr>
          <p:cNvSpPr/>
          <p:nvPr/>
        </p:nvSpPr>
        <p:spPr>
          <a:xfrm>
            <a:off x="4111088" y="522391"/>
            <a:ext cx="7401043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시각화를 통해 전반적인 상황 파악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9870D87-8130-4241-9ADB-DE6D88F194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178" y="470796"/>
            <a:ext cx="427112" cy="4271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27BE47-AE30-4DF5-8943-50215E58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637" y="1817411"/>
            <a:ext cx="6338499" cy="3510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FF5948-F879-430E-8482-94DB84FCD51A}"/>
              </a:ext>
            </a:extLst>
          </p:cNvPr>
          <p:cNvSpPr txBox="1"/>
          <p:nvPr/>
        </p:nvSpPr>
        <p:spPr>
          <a:xfrm>
            <a:off x="3678471" y="1392001"/>
            <a:ext cx="221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월 별 미세먼지 추이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68785E-92AA-47F1-B7F5-E9C1919FCC12}"/>
              </a:ext>
            </a:extLst>
          </p:cNvPr>
          <p:cNvGrpSpPr/>
          <p:nvPr/>
        </p:nvGrpSpPr>
        <p:grpSpPr>
          <a:xfrm>
            <a:off x="416107" y="5686809"/>
            <a:ext cx="8859557" cy="1015663"/>
            <a:chOff x="416107" y="5686809"/>
            <a:chExt cx="8859557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4374FB-58E6-41E7-BE6F-5DDA85EA267B}"/>
                </a:ext>
              </a:extLst>
            </p:cNvPr>
            <p:cNvSpPr txBox="1"/>
            <p:nvPr/>
          </p:nvSpPr>
          <p:spPr>
            <a:xfrm>
              <a:off x="416107" y="5915425"/>
              <a:ext cx="8859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lt"/>
                </a:rPr>
                <a:t>별 모양을 이용하여 월 별 막대그래프 생성</a:t>
              </a:r>
              <a:r>
                <a:rPr lang="en-US" altLang="ko-KR" sz="1600" b="1" dirty="0">
                  <a:latin typeface="+mj-lt"/>
                </a:rPr>
                <a:t> </a:t>
              </a:r>
            </a:p>
            <a:p>
              <a:pPr algn="ctr"/>
              <a:r>
                <a:rPr lang="ko-KR" altLang="en-US" sz="1600" b="1" dirty="0">
                  <a:latin typeface="+mj-lt"/>
                </a:rPr>
                <a:t>겨울과 봄에 유독 높고</a:t>
              </a:r>
              <a:r>
                <a:rPr lang="en-US" altLang="ko-KR" sz="1600" b="1" dirty="0">
                  <a:latin typeface="+mj-lt"/>
                </a:rPr>
                <a:t>, </a:t>
              </a:r>
              <a:r>
                <a:rPr lang="ko-KR" altLang="en-US" sz="1600" b="1" dirty="0">
                  <a:latin typeface="+mj-lt"/>
                </a:rPr>
                <a:t>여름에는 낮아졌다가 가을 접어들면서 다시 상승하는 추세</a:t>
              </a:r>
              <a:r>
                <a:rPr lang="en-US" altLang="ko-KR" sz="1600" b="1" dirty="0">
                  <a:latin typeface="+mj-lt"/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898114-A919-4CA5-94B0-6EC58C7FDC80}"/>
                </a:ext>
              </a:extLst>
            </p:cNvPr>
            <p:cNvSpPr txBox="1"/>
            <p:nvPr/>
          </p:nvSpPr>
          <p:spPr>
            <a:xfrm>
              <a:off x="912844" y="5686809"/>
              <a:ext cx="8178042" cy="1015663"/>
            </a:xfrm>
            <a:prstGeom prst="rect">
              <a:avLst/>
            </a:prstGeom>
            <a:noFill/>
            <a:ln w="57150">
              <a:solidFill>
                <a:srgbClr val="CCECFF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20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  <a:p>
              <a:endParaRPr lang="en-US" altLang="ko-KR" sz="20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  <a:p>
              <a:endParaRPr lang="en-US" altLang="ko-KR" sz="20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24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D0EBC04-4632-42C5-ACB9-CE2C59E8C682}"/>
              </a:ext>
            </a:extLst>
          </p:cNvPr>
          <p:cNvGrpSpPr/>
          <p:nvPr/>
        </p:nvGrpSpPr>
        <p:grpSpPr>
          <a:xfrm>
            <a:off x="344489" y="260649"/>
            <a:ext cx="2664296" cy="764104"/>
            <a:chOff x="3213259" y="2602467"/>
            <a:chExt cx="3157538" cy="41471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85ED70-6604-4CDB-BBC8-571525008F47}"/>
                </a:ext>
              </a:extLst>
            </p:cNvPr>
            <p:cNvSpPr/>
            <p:nvPr/>
          </p:nvSpPr>
          <p:spPr>
            <a:xfrm>
              <a:off x="3213259" y="2602467"/>
              <a:ext cx="3157538" cy="414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1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CDF2E7-1967-4D81-9D33-FBA97A392982}"/>
                </a:ext>
              </a:extLst>
            </p:cNvPr>
            <p:cNvSpPr txBox="1"/>
            <p:nvPr/>
          </p:nvSpPr>
          <p:spPr>
            <a:xfrm>
              <a:off x="3886834" y="2653563"/>
              <a:ext cx="1940215" cy="317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j-lt"/>
                  <a:ea typeface="KoPub돋움체 Light" panose="02020603020101020101" pitchFamily="18" charset="-127"/>
                </a:rPr>
                <a:t>Step. 3</a:t>
              </a:r>
              <a:endPara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EAF18F09-FF74-4247-8CBB-507478CE72C0}"/>
                </a:ext>
              </a:extLst>
            </p:cNvPr>
            <p:cNvSpPr/>
            <p:nvPr/>
          </p:nvSpPr>
          <p:spPr>
            <a:xfrm flipV="1">
              <a:off x="5884621" y="2797877"/>
              <a:ext cx="267061" cy="12558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16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3D9C28-1F7E-47D7-8AC5-AFBC602F4B65}"/>
              </a:ext>
            </a:extLst>
          </p:cNvPr>
          <p:cNvSpPr/>
          <p:nvPr/>
        </p:nvSpPr>
        <p:spPr>
          <a:xfrm>
            <a:off x="2598555" y="448009"/>
            <a:ext cx="225343" cy="7438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A3218B-5C8B-4491-8E33-C8A9AD320398}"/>
              </a:ext>
            </a:extLst>
          </p:cNvPr>
          <p:cNvSpPr/>
          <p:nvPr/>
        </p:nvSpPr>
        <p:spPr>
          <a:xfrm>
            <a:off x="4111088" y="522391"/>
            <a:ext cx="7401043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시각화를 통해 전반적인 상황 파악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9870D87-8130-4241-9ADB-DE6D88F194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178" y="470796"/>
            <a:ext cx="427112" cy="4271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C139FDE-7C46-49B8-BA26-0A7D1CA0CB61}"/>
              </a:ext>
            </a:extLst>
          </p:cNvPr>
          <p:cNvSpPr txBox="1"/>
          <p:nvPr/>
        </p:nvSpPr>
        <p:spPr>
          <a:xfrm>
            <a:off x="7374281" y="6596390"/>
            <a:ext cx="2799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출처 </a:t>
            </a:r>
            <a:r>
              <a:rPr lang="en-US" altLang="ko-KR" sz="1100" dirty="0"/>
              <a:t>: NAVER BLOG ‘</a:t>
            </a:r>
            <a:r>
              <a:rPr lang="ko-KR" altLang="en-US" sz="1100" dirty="0"/>
              <a:t>수도권 대기환경＇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9915B1-8FD6-4369-A6BA-BA8D1FB3AF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5" t="15069" r="38073" b="14034"/>
          <a:stretch/>
        </p:blipFill>
        <p:spPr>
          <a:xfrm>
            <a:off x="1947693" y="1604688"/>
            <a:ext cx="6218717" cy="4330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BB89BA1-72B5-4A66-8BC0-7F307B74C9EB}"/>
              </a:ext>
            </a:extLst>
          </p:cNvPr>
          <p:cNvGrpSpPr/>
          <p:nvPr/>
        </p:nvGrpSpPr>
        <p:grpSpPr>
          <a:xfrm>
            <a:off x="0" y="2081242"/>
            <a:ext cx="9906000" cy="2789704"/>
            <a:chOff x="0" y="2541326"/>
            <a:chExt cx="9906000" cy="278970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EACBE3E-4C03-4F29-87BC-28A7ADB521BE}"/>
                </a:ext>
              </a:extLst>
            </p:cNvPr>
            <p:cNvSpPr/>
            <p:nvPr/>
          </p:nvSpPr>
          <p:spPr>
            <a:xfrm>
              <a:off x="0" y="2541326"/>
              <a:ext cx="9906000" cy="2789704"/>
            </a:xfrm>
            <a:prstGeom prst="rect">
              <a:avLst/>
            </a:prstGeom>
            <a:solidFill>
              <a:schemeClr val="tx2">
                <a:lumMod val="10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5D53A3A-12CC-4F5C-8FD0-9B7336140B80}"/>
                </a:ext>
              </a:extLst>
            </p:cNvPr>
            <p:cNvGrpSpPr/>
            <p:nvPr/>
          </p:nvGrpSpPr>
          <p:grpSpPr>
            <a:xfrm>
              <a:off x="968030" y="2943837"/>
              <a:ext cx="8178042" cy="1938992"/>
              <a:chOff x="968030" y="2943837"/>
              <a:chExt cx="8178042" cy="1938992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A23575-1E24-4DC6-B0DC-D4C3CF24074B}"/>
                  </a:ext>
                </a:extLst>
              </p:cNvPr>
              <p:cNvSpPr txBox="1"/>
              <p:nvPr/>
            </p:nvSpPr>
            <p:spPr>
              <a:xfrm>
                <a:off x="1302375" y="3128503"/>
                <a:ext cx="766669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/>
                  <a:t>                       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여름이 가장 깨끗한 이유는 ‘</a:t>
                </a:r>
                <a:r>
                  <a:rPr lang="ko-KR" altLang="en-US" sz="1600" dirty="0" err="1">
                    <a:solidFill>
                      <a:srgbClr val="FFFF00"/>
                    </a:solidFill>
                  </a:rPr>
                  <a:t>장마’와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관련이 있습니다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. </a:t>
                </a:r>
              </a:p>
              <a:p>
                <a:r>
                  <a:rPr lang="ko-KR" altLang="en-US" sz="1600" dirty="0">
                    <a:solidFill>
                      <a:srgbClr val="FFFF00"/>
                    </a:solidFill>
                  </a:rPr>
                  <a:t>여름은 비가 가장 자주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,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그리고 많이 내리기 때문에 대기 중에 미세먼지를 씻어냅니다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. </a:t>
                </a:r>
              </a:p>
              <a:p>
                <a:r>
                  <a:rPr lang="ko-KR" altLang="en-US" sz="1600" dirty="0">
                    <a:solidFill>
                      <a:srgbClr val="FFFF00"/>
                    </a:solidFill>
                  </a:rPr>
                  <a:t>                       </a:t>
                </a:r>
                <a:r>
                  <a:rPr lang="ko-KR" altLang="en-US" sz="1600" dirty="0">
                    <a:solidFill>
                      <a:schemeClr val="accent5"/>
                    </a:solidFill>
                  </a:rPr>
                  <a:t>미세먼지 농도가 비교적 높은 계절은 </a:t>
                </a:r>
                <a:r>
                  <a:rPr lang="en-US" altLang="ko-KR" sz="1600" dirty="0">
                    <a:solidFill>
                      <a:schemeClr val="accent5"/>
                    </a:solidFill>
                  </a:rPr>
                  <a:t> </a:t>
                </a:r>
                <a:r>
                  <a:rPr lang="ko-KR" altLang="en-US" sz="1600" dirty="0">
                    <a:solidFill>
                      <a:schemeClr val="accent5"/>
                    </a:solidFill>
                  </a:rPr>
                  <a:t>봄과 겨울입니다</a:t>
                </a:r>
                <a:r>
                  <a:rPr lang="en-US" altLang="ko-KR" sz="1600" dirty="0">
                    <a:solidFill>
                      <a:schemeClr val="accent5"/>
                    </a:solidFill>
                  </a:rPr>
                  <a:t>. </a:t>
                </a:r>
              </a:p>
              <a:p>
                <a:r>
                  <a:rPr lang="ko-KR" altLang="en-US" sz="1600" dirty="0">
                    <a:solidFill>
                      <a:schemeClr val="accent5"/>
                    </a:solidFill>
                  </a:rPr>
                  <a:t>가장 많이 언급되는 </a:t>
                </a:r>
                <a:r>
                  <a:rPr lang="en-US" altLang="ko-KR" sz="1600" dirty="0">
                    <a:solidFill>
                      <a:schemeClr val="accent5"/>
                    </a:solidFill>
                  </a:rPr>
                  <a:t> </a:t>
                </a:r>
                <a:r>
                  <a:rPr lang="ko-KR" altLang="en-US" sz="1600" dirty="0">
                    <a:solidFill>
                      <a:schemeClr val="accent5"/>
                    </a:solidFill>
                  </a:rPr>
                  <a:t>이유는 중국의 산업화와 도시화에 따른 오염물질의 증가입니다</a:t>
                </a:r>
                <a:r>
                  <a:rPr lang="en-US" altLang="ko-KR" sz="1600" dirty="0">
                    <a:solidFill>
                      <a:schemeClr val="accent5"/>
                    </a:solidFill>
                  </a:rPr>
                  <a:t>. </a:t>
                </a:r>
              </a:p>
              <a:p>
                <a:r>
                  <a:rPr lang="en-US" altLang="ko-KR" sz="1600" dirty="0">
                    <a:solidFill>
                      <a:schemeClr val="accent5"/>
                    </a:solidFill>
                  </a:rPr>
                  <a:t>             </a:t>
                </a:r>
                <a:r>
                  <a:rPr lang="ko-KR" altLang="en-US" sz="1600" dirty="0">
                    <a:solidFill>
                      <a:schemeClr val="accent5"/>
                    </a:solidFill>
                  </a:rPr>
                  <a:t>중국의 급속한 발전으로 인해 여러 오염 물질들이 빠르게 증가했고 </a:t>
                </a:r>
                <a:endParaRPr lang="en-US" altLang="ko-KR" sz="1600" dirty="0">
                  <a:solidFill>
                    <a:schemeClr val="accent5"/>
                  </a:solidFill>
                </a:endParaRPr>
              </a:p>
              <a:p>
                <a:r>
                  <a:rPr lang="en-US" altLang="ko-KR" sz="1600" dirty="0">
                    <a:solidFill>
                      <a:schemeClr val="accent5"/>
                    </a:solidFill>
                  </a:rPr>
                  <a:t>                          </a:t>
                </a:r>
                <a:r>
                  <a:rPr lang="ko-KR" altLang="en-US" sz="1600" dirty="0">
                    <a:solidFill>
                      <a:schemeClr val="accent5"/>
                    </a:solidFill>
                  </a:rPr>
                  <a:t>대기 상층</a:t>
                </a:r>
                <a:r>
                  <a:rPr lang="en-US" altLang="ko-KR" sz="1600" dirty="0">
                    <a:solidFill>
                      <a:schemeClr val="accent5"/>
                    </a:solidFill>
                  </a:rPr>
                  <a:t> </a:t>
                </a:r>
                <a:r>
                  <a:rPr lang="ko-KR" altLang="en-US" sz="1600" dirty="0">
                    <a:solidFill>
                      <a:schemeClr val="accent5"/>
                    </a:solidFill>
                  </a:rPr>
                  <a:t>바람을 통해 우리나라로 이동합니다</a:t>
                </a:r>
                <a:r>
                  <a:rPr lang="en-US" altLang="ko-KR" sz="1600" dirty="0">
                    <a:solidFill>
                      <a:schemeClr val="accent5"/>
                    </a:solidFill>
                  </a:rPr>
                  <a:t>. </a:t>
                </a:r>
                <a:endParaRPr lang="ko-KR" altLang="en-US" sz="16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E57D5D-47F7-485B-8F5B-C6075C982D79}"/>
                  </a:ext>
                </a:extLst>
              </p:cNvPr>
              <p:cNvSpPr txBox="1"/>
              <p:nvPr/>
            </p:nvSpPr>
            <p:spPr>
              <a:xfrm>
                <a:off x="968030" y="2943837"/>
                <a:ext cx="8178042" cy="1938992"/>
              </a:xfrm>
              <a:prstGeom prst="rect">
                <a:avLst/>
              </a:prstGeom>
              <a:noFill/>
              <a:ln w="57150">
                <a:solidFill>
                  <a:srgbClr val="CCECFF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altLang="ko-KR" sz="2000" dirty="0"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endParaRPr>
              </a:p>
              <a:p>
                <a:endParaRPr lang="en-US" altLang="ko-KR" sz="2000" dirty="0"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endParaRPr>
              </a:p>
              <a:p>
                <a:endParaRPr lang="en-US" altLang="ko-KR" sz="2000" dirty="0"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endParaRPr>
              </a:p>
              <a:p>
                <a:endParaRPr lang="en-US" altLang="ko-KR" sz="2000" dirty="0"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endParaRPr>
              </a:p>
              <a:p>
                <a:endParaRPr lang="en-US" altLang="ko-KR" sz="2000" dirty="0"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endParaRPr>
              </a:p>
              <a:p>
                <a:endParaRPr lang="en-US" altLang="ko-KR" sz="2000" dirty="0"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427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D0EBC04-4632-42C5-ACB9-CE2C59E8C682}"/>
              </a:ext>
            </a:extLst>
          </p:cNvPr>
          <p:cNvGrpSpPr/>
          <p:nvPr/>
        </p:nvGrpSpPr>
        <p:grpSpPr>
          <a:xfrm>
            <a:off x="344489" y="260649"/>
            <a:ext cx="2664296" cy="764104"/>
            <a:chOff x="3213259" y="2602467"/>
            <a:chExt cx="3157538" cy="41471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85ED70-6604-4CDB-BBC8-571525008F47}"/>
                </a:ext>
              </a:extLst>
            </p:cNvPr>
            <p:cNvSpPr/>
            <p:nvPr/>
          </p:nvSpPr>
          <p:spPr>
            <a:xfrm>
              <a:off x="3213259" y="2602467"/>
              <a:ext cx="3157538" cy="414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1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CDF2E7-1967-4D81-9D33-FBA97A392982}"/>
                </a:ext>
              </a:extLst>
            </p:cNvPr>
            <p:cNvSpPr txBox="1"/>
            <p:nvPr/>
          </p:nvSpPr>
          <p:spPr>
            <a:xfrm>
              <a:off x="3886834" y="2653563"/>
              <a:ext cx="1940215" cy="317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j-lt"/>
                  <a:ea typeface="KoPub돋움체 Light" panose="02020603020101020101" pitchFamily="18" charset="-127"/>
                </a:rPr>
                <a:t>Step. 3</a:t>
              </a:r>
              <a:endPara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EAF18F09-FF74-4247-8CBB-507478CE72C0}"/>
                </a:ext>
              </a:extLst>
            </p:cNvPr>
            <p:cNvSpPr/>
            <p:nvPr/>
          </p:nvSpPr>
          <p:spPr>
            <a:xfrm flipV="1">
              <a:off x="5884621" y="2797877"/>
              <a:ext cx="267061" cy="12558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16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3D9C28-1F7E-47D7-8AC5-AFBC602F4B65}"/>
              </a:ext>
            </a:extLst>
          </p:cNvPr>
          <p:cNvSpPr/>
          <p:nvPr/>
        </p:nvSpPr>
        <p:spPr>
          <a:xfrm>
            <a:off x="2598555" y="448009"/>
            <a:ext cx="225343" cy="7438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A3218B-5C8B-4491-8E33-C8A9AD320398}"/>
              </a:ext>
            </a:extLst>
          </p:cNvPr>
          <p:cNvSpPr/>
          <p:nvPr/>
        </p:nvSpPr>
        <p:spPr>
          <a:xfrm>
            <a:off x="4111088" y="522391"/>
            <a:ext cx="7401043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시각화를 통해 전반적인 상황 파악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9870D87-8130-4241-9ADB-DE6D88F194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178" y="470796"/>
            <a:ext cx="427112" cy="4271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FF5948-F879-430E-8482-94DB84FCD51A}"/>
              </a:ext>
            </a:extLst>
          </p:cNvPr>
          <p:cNvSpPr txBox="1"/>
          <p:nvPr/>
        </p:nvSpPr>
        <p:spPr>
          <a:xfrm>
            <a:off x="3719732" y="1877550"/>
            <a:ext cx="263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연도 별 미세먼지 추이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B38E709-9B3A-4530-AFAA-58E4ECBDC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003" y="2781393"/>
            <a:ext cx="5234136" cy="171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9A7C3D-A2D0-4B08-B70B-64B2C648B8DB}"/>
              </a:ext>
            </a:extLst>
          </p:cNvPr>
          <p:cNvGrpSpPr/>
          <p:nvPr/>
        </p:nvGrpSpPr>
        <p:grpSpPr>
          <a:xfrm>
            <a:off x="608293" y="4946303"/>
            <a:ext cx="8859557" cy="1015663"/>
            <a:chOff x="608293" y="4946303"/>
            <a:chExt cx="8859557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4374FB-58E6-41E7-BE6F-5DDA85EA267B}"/>
                </a:ext>
              </a:extLst>
            </p:cNvPr>
            <p:cNvSpPr txBox="1"/>
            <p:nvPr/>
          </p:nvSpPr>
          <p:spPr>
            <a:xfrm>
              <a:off x="608293" y="5161748"/>
              <a:ext cx="8859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lt"/>
                </a:rPr>
                <a:t>별 모양을 이용하여 연도 별 막대그래프 생성</a:t>
              </a:r>
              <a:r>
                <a:rPr lang="en-US" altLang="ko-KR" sz="1600" b="1" dirty="0">
                  <a:latin typeface="+mj-lt"/>
                </a:rPr>
                <a:t> </a:t>
              </a:r>
            </a:p>
            <a:p>
              <a:pPr algn="ctr"/>
              <a:r>
                <a:rPr lang="ko-KR" altLang="en-US" sz="1600" b="1" dirty="0">
                  <a:latin typeface="+mj-lt"/>
                </a:rPr>
                <a:t>연도가 지날수록 미세먼지가 줄어드는 추세</a:t>
              </a:r>
              <a:r>
                <a:rPr lang="en-US" altLang="ko-KR" sz="1600" b="1" dirty="0">
                  <a:latin typeface="+mj-lt"/>
                </a:rPr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26574D-AEDB-45D0-A8F5-23EBB1EC7E7D}"/>
                </a:ext>
              </a:extLst>
            </p:cNvPr>
            <p:cNvSpPr txBox="1"/>
            <p:nvPr/>
          </p:nvSpPr>
          <p:spPr>
            <a:xfrm>
              <a:off x="949050" y="4946303"/>
              <a:ext cx="8178042" cy="1015663"/>
            </a:xfrm>
            <a:prstGeom prst="rect">
              <a:avLst/>
            </a:prstGeom>
            <a:noFill/>
            <a:ln w="57150">
              <a:solidFill>
                <a:srgbClr val="CCECFF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20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  <a:p>
              <a:endParaRPr lang="en-US" altLang="ko-KR" sz="20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  <a:p>
              <a:endParaRPr lang="en-US" altLang="ko-KR" sz="20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46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D0EBC04-4632-42C5-ACB9-CE2C59E8C682}"/>
              </a:ext>
            </a:extLst>
          </p:cNvPr>
          <p:cNvGrpSpPr/>
          <p:nvPr/>
        </p:nvGrpSpPr>
        <p:grpSpPr>
          <a:xfrm>
            <a:off x="344489" y="260649"/>
            <a:ext cx="2664296" cy="764104"/>
            <a:chOff x="3213259" y="2602467"/>
            <a:chExt cx="3157538" cy="41471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85ED70-6604-4CDB-BBC8-571525008F47}"/>
                </a:ext>
              </a:extLst>
            </p:cNvPr>
            <p:cNvSpPr/>
            <p:nvPr/>
          </p:nvSpPr>
          <p:spPr>
            <a:xfrm>
              <a:off x="3213259" y="2602467"/>
              <a:ext cx="3157538" cy="414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1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CDF2E7-1967-4D81-9D33-FBA97A392982}"/>
                </a:ext>
              </a:extLst>
            </p:cNvPr>
            <p:cNvSpPr txBox="1"/>
            <p:nvPr/>
          </p:nvSpPr>
          <p:spPr>
            <a:xfrm>
              <a:off x="3886834" y="2653563"/>
              <a:ext cx="1940215" cy="317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j-lt"/>
                  <a:ea typeface="KoPub돋움체 Light" panose="02020603020101020101" pitchFamily="18" charset="-127"/>
                </a:rPr>
                <a:t>Step. 3</a:t>
              </a:r>
              <a:endPara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EAF18F09-FF74-4247-8CBB-507478CE72C0}"/>
                </a:ext>
              </a:extLst>
            </p:cNvPr>
            <p:cNvSpPr/>
            <p:nvPr/>
          </p:nvSpPr>
          <p:spPr>
            <a:xfrm flipV="1">
              <a:off x="5884621" y="2797877"/>
              <a:ext cx="267061" cy="12558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16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3D9C28-1F7E-47D7-8AC5-AFBC602F4B65}"/>
              </a:ext>
            </a:extLst>
          </p:cNvPr>
          <p:cNvSpPr/>
          <p:nvPr/>
        </p:nvSpPr>
        <p:spPr>
          <a:xfrm>
            <a:off x="2598555" y="448009"/>
            <a:ext cx="225343" cy="7438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A3218B-5C8B-4491-8E33-C8A9AD320398}"/>
              </a:ext>
            </a:extLst>
          </p:cNvPr>
          <p:cNvSpPr/>
          <p:nvPr/>
        </p:nvSpPr>
        <p:spPr>
          <a:xfrm>
            <a:off x="4111088" y="522391"/>
            <a:ext cx="7401043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시각화를 통해 전반적인 상황 파악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9870D87-8130-4241-9ADB-DE6D88F194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178" y="470796"/>
            <a:ext cx="427112" cy="4271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DE99D9-633E-4250-A0EB-29E85B0225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66" t="16980" r="27408" b="13169"/>
          <a:stretch/>
        </p:blipFill>
        <p:spPr>
          <a:xfrm>
            <a:off x="344489" y="1353759"/>
            <a:ext cx="5521185" cy="52435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B840814-B93F-4AD7-8B50-7AAC9D6B4C9A}"/>
              </a:ext>
            </a:extLst>
          </p:cNvPr>
          <p:cNvCxnSpPr/>
          <p:nvPr/>
        </p:nvCxnSpPr>
        <p:spPr>
          <a:xfrm>
            <a:off x="4302927" y="4891626"/>
            <a:ext cx="11274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1285311-FB9C-4659-8093-4D40D8C9C316}"/>
              </a:ext>
            </a:extLst>
          </p:cNvPr>
          <p:cNvCxnSpPr>
            <a:cxnSpLocks/>
          </p:cNvCxnSpPr>
          <p:nvPr/>
        </p:nvCxnSpPr>
        <p:spPr>
          <a:xfrm>
            <a:off x="2621402" y="1689192"/>
            <a:ext cx="13707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628FC5A-0370-4C9E-B086-422ADA4CE443}"/>
              </a:ext>
            </a:extLst>
          </p:cNvPr>
          <p:cNvGrpSpPr/>
          <p:nvPr/>
        </p:nvGrpSpPr>
        <p:grpSpPr>
          <a:xfrm>
            <a:off x="5961038" y="1400384"/>
            <a:ext cx="4016533" cy="2028616"/>
            <a:chOff x="1735115" y="5434707"/>
            <a:chExt cx="4173776" cy="20286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1E74D7-1A9B-4D33-8177-E7CB7693CF10}"/>
                </a:ext>
              </a:extLst>
            </p:cNvPr>
            <p:cNvSpPr txBox="1"/>
            <p:nvPr/>
          </p:nvSpPr>
          <p:spPr>
            <a:xfrm>
              <a:off x="1735115" y="6041405"/>
              <a:ext cx="41737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+mj-lt"/>
                </a:rPr>
                <a:t>서울</a:t>
              </a:r>
              <a:r>
                <a:rPr lang="en-US" altLang="ko-KR" b="1" dirty="0">
                  <a:latin typeface="+mj-lt"/>
                </a:rPr>
                <a:t>, </a:t>
              </a:r>
              <a:r>
                <a:rPr lang="ko-KR" altLang="en-US" b="1" dirty="0">
                  <a:latin typeface="+mj-lt"/>
                </a:rPr>
                <a:t>경기</a:t>
              </a:r>
              <a:r>
                <a:rPr lang="en-US" altLang="ko-KR" b="1" dirty="0">
                  <a:latin typeface="+mj-lt"/>
                </a:rPr>
                <a:t>, </a:t>
              </a:r>
              <a:r>
                <a:rPr lang="ko-KR" altLang="en-US" b="1" dirty="0">
                  <a:latin typeface="+mj-lt"/>
                </a:rPr>
                <a:t>인천 등 수도권을 중심으로 </a:t>
              </a:r>
              <a:endParaRPr lang="en-US" altLang="ko-KR" b="1" dirty="0">
                <a:latin typeface="+mj-lt"/>
              </a:endParaRPr>
            </a:p>
            <a:p>
              <a:r>
                <a:rPr lang="ko-KR" altLang="en-US" b="1" dirty="0">
                  <a:latin typeface="+mj-lt"/>
                </a:rPr>
                <a:t>      수행되는 미세먼지 저감</a:t>
              </a:r>
              <a:r>
                <a:rPr lang="en-US" altLang="ko-KR" b="1" dirty="0">
                  <a:latin typeface="+mj-lt"/>
                </a:rPr>
                <a:t> </a:t>
              </a:r>
              <a:r>
                <a:rPr lang="ko-KR" altLang="en-US" b="1" dirty="0">
                  <a:latin typeface="+mj-lt"/>
                </a:rPr>
                <a:t>정책은 </a:t>
              </a:r>
              <a:endParaRPr lang="en-US" altLang="ko-KR" b="1" dirty="0">
                <a:latin typeface="+mj-lt"/>
              </a:endParaRPr>
            </a:p>
            <a:p>
              <a:r>
                <a:rPr lang="ko-KR" altLang="en-US" b="1" dirty="0">
                  <a:latin typeface="+mj-lt"/>
                </a:rPr>
                <a:t>            효과가 있음을 알 수 있었다</a:t>
              </a:r>
              <a:r>
                <a:rPr lang="en-US" altLang="ko-KR" b="1" dirty="0">
                  <a:latin typeface="+mj-lt"/>
                </a:rPr>
                <a:t>.</a:t>
              </a:r>
              <a:endParaRPr lang="ko-KR" altLang="en-US" b="1" dirty="0">
                <a:latin typeface="+mj-lt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24A9B9D-C06A-4614-B009-E93ECB904FF2}"/>
                </a:ext>
              </a:extLst>
            </p:cNvPr>
            <p:cNvGrpSpPr/>
            <p:nvPr/>
          </p:nvGrpSpPr>
          <p:grpSpPr>
            <a:xfrm>
              <a:off x="3591144" y="5434707"/>
              <a:ext cx="385952" cy="432048"/>
              <a:chOff x="5677809" y="5261414"/>
              <a:chExt cx="718606" cy="577549"/>
            </a:xfrm>
          </p:grpSpPr>
          <p:pic>
            <p:nvPicPr>
              <p:cNvPr id="26" name="그림 25" descr="아치, 건물이(가) 표시된 사진&#10;&#10;자동 생성된 설명">
                <a:extLst>
                  <a:ext uri="{FF2B5EF4-FFF2-40B4-BE49-F238E27FC236}">
                    <a16:creationId xmlns:a16="http://schemas.microsoft.com/office/drawing/2014/main" id="{4317F139-C984-4871-9C90-F740F6FA50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>
              <a:xfrm>
                <a:off x="5677809" y="5261414"/>
                <a:ext cx="288776" cy="577549"/>
              </a:xfrm>
              <a:prstGeom prst="rect">
                <a:avLst/>
              </a:prstGeom>
            </p:spPr>
          </p:pic>
          <p:pic>
            <p:nvPicPr>
              <p:cNvPr id="27" name="그림 26" descr="아치, 건물이(가) 표시된 사진&#10;&#10;자동 생성된 설명">
                <a:extLst>
                  <a:ext uri="{FF2B5EF4-FFF2-40B4-BE49-F238E27FC236}">
                    <a16:creationId xmlns:a16="http://schemas.microsoft.com/office/drawing/2014/main" id="{4B748282-850D-4C65-84CC-5DD29374C8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>
              <a:xfrm>
                <a:off x="6107639" y="5261414"/>
                <a:ext cx="288776" cy="577549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859145C-679F-43B6-B878-670A97409C42}"/>
                </a:ext>
              </a:extLst>
            </p:cNvPr>
            <p:cNvGrpSpPr/>
            <p:nvPr/>
          </p:nvGrpSpPr>
          <p:grpSpPr>
            <a:xfrm flipH="1">
              <a:off x="3596293" y="7031275"/>
              <a:ext cx="380803" cy="432048"/>
              <a:chOff x="10629269" y="7395659"/>
              <a:chExt cx="709017" cy="577549"/>
            </a:xfrm>
          </p:grpSpPr>
          <p:pic>
            <p:nvPicPr>
              <p:cNvPr id="24" name="그림 23" descr="아치, 건물이(가) 표시된 사진&#10;&#10;자동 생성된 설명">
                <a:extLst>
                  <a:ext uri="{FF2B5EF4-FFF2-40B4-BE49-F238E27FC236}">
                    <a16:creationId xmlns:a16="http://schemas.microsoft.com/office/drawing/2014/main" id="{77B4545E-A954-4B9D-81E9-40A74DC8DD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>
              <a:xfrm>
                <a:off x="11049511" y="7395659"/>
                <a:ext cx="288775" cy="577549"/>
              </a:xfrm>
              <a:prstGeom prst="rect">
                <a:avLst/>
              </a:prstGeom>
            </p:spPr>
          </p:pic>
          <p:pic>
            <p:nvPicPr>
              <p:cNvPr id="25" name="그림 24" descr="아치, 건물이(가) 표시된 사진&#10;&#10;자동 생성된 설명">
                <a:extLst>
                  <a:ext uri="{FF2B5EF4-FFF2-40B4-BE49-F238E27FC236}">
                    <a16:creationId xmlns:a16="http://schemas.microsoft.com/office/drawing/2014/main" id="{839806F2-1934-424A-86A5-7065F4A410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>
              <a:xfrm>
                <a:off x="10629269" y="7395659"/>
                <a:ext cx="288774" cy="577549"/>
              </a:xfrm>
              <a:prstGeom prst="rect">
                <a:avLst/>
              </a:prstGeom>
            </p:spPr>
          </p:pic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7D3408C8-F066-4624-93E7-0F8CF9032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301" y="3495540"/>
            <a:ext cx="3048000" cy="3048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C139FDE-7C46-49B8-BA26-0A7D1CA0CB61}"/>
              </a:ext>
            </a:extLst>
          </p:cNvPr>
          <p:cNvSpPr txBox="1"/>
          <p:nvPr/>
        </p:nvSpPr>
        <p:spPr>
          <a:xfrm>
            <a:off x="7747143" y="6610080"/>
            <a:ext cx="2386585" cy="260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출처 </a:t>
            </a:r>
            <a:r>
              <a:rPr lang="en-US" altLang="ko-KR" sz="1100" dirty="0"/>
              <a:t>: NAVER BLOG ‘</a:t>
            </a:r>
            <a:r>
              <a:rPr lang="ko-KR" altLang="en-US" sz="1100" dirty="0" err="1"/>
              <a:t>뚱이네일상</a:t>
            </a:r>
            <a:r>
              <a:rPr lang="ko-KR" altLang="en-US" sz="1100" dirty="0"/>
              <a:t>＇</a:t>
            </a:r>
          </a:p>
        </p:txBody>
      </p:sp>
    </p:spTree>
    <p:extLst>
      <p:ext uri="{BB962C8B-B14F-4D97-AF65-F5344CB8AC3E}">
        <p14:creationId xmlns:p14="http://schemas.microsoft.com/office/powerpoint/2010/main" val="328439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D0EBC04-4632-42C5-ACB9-CE2C59E8C682}"/>
              </a:ext>
            </a:extLst>
          </p:cNvPr>
          <p:cNvGrpSpPr/>
          <p:nvPr/>
        </p:nvGrpSpPr>
        <p:grpSpPr>
          <a:xfrm>
            <a:off x="344489" y="260649"/>
            <a:ext cx="2664296" cy="764104"/>
            <a:chOff x="3213259" y="2602467"/>
            <a:chExt cx="3157538" cy="41471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85ED70-6604-4CDB-BBC8-571525008F47}"/>
                </a:ext>
              </a:extLst>
            </p:cNvPr>
            <p:cNvSpPr/>
            <p:nvPr/>
          </p:nvSpPr>
          <p:spPr>
            <a:xfrm>
              <a:off x="3213259" y="2602467"/>
              <a:ext cx="3157538" cy="414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1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CDF2E7-1967-4D81-9D33-FBA97A392982}"/>
                </a:ext>
              </a:extLst>
            </p:cNvPr>
            <p:cNvSpPr txBox="1"/>
            <p:nvPr/>
          </p:nvSpPr>
          <p:spPr>
            <a:xfrm>
              <a:off x="3886834" y="2653563"/>
              <a:ext cx="1940215" cy="317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j-lt"/>
                  <a:ea typeface="KoPub돋움체 Light" panose="02020603020101020101" pitchFamily="18" charset="-127"/>
                </a:rPr>
                <a:t>Step. 3</a:t>
              </a:r>
              <a:endPara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EAF18F09-FF74-4247-8CBB-507478CE72C0}"/>
                </a:ext>
              </a:extLst>
            </p:cNvPr>
            <p:cNvSpPr/>
            <p:nvPr/>
          </p:nvSpPr>
          <p:spPr>
            <a:xfrm flipV="1">
              <a:off x="5884621" y="2797877"/>
              <a:ext cx="267061" cy="12558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16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3D9C28-1F7E-47D7-8AC5-AFBC602F4B65}"/>
              </a:ext>
            </a:extLst>
          </p:cNvPr>
          <p:cNvSpPr/>
          <p:nvPr/>
        </p:nvSpPr>
        <p:spPr>
          <a:xfrm>
            <a:off x="2598555" y="448009"/>
            <a:ext cx="225343" cy="7438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A3218B-5C8B-4491-8E33-C8A9AD320398}"/>
              </a:ext>
            </a:extLst>
          </p:cNvPr>
          <p:cNvSpPr/>
          <p:nvPr/>
        </p:nvSpPr>
        <p:spPr>
          <a:xfrm>
            <a:off x="4111088" y="522391"/>
            <a:ext cx="7401043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시각화를 통해 전반적인 상황 파악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9870D87-8130-4241-9ADB-DE6D88F194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178" y="470796"/>
            <a:ext cx="427112" cy="4271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FF5948-F879-430E-8482-94DB84FCD51A}"/>
              </a:ext>
            </a:extLst>
          </p:cNvPr>
          <p:cNvSpPr txBox="1"/>
          <p:nvPr/>
        </p:nvSpPr>
        <p:spPr>
          <a:xfrm>
            <a:off x="3546755" y="1190996"/>
            <a:ext cx="263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자치 별 미세먼지 추이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9A7C3D-A2D0-4B08-B70B-64B2C648B8DB}"/>
              </a:ext>
            </a:extLst>
          </p:cNvPr>
          <p:cNvGrpSpPr/>
          <p:nvPr/>
        </p:nvGrpSpPr>
        <p:grpSpPr>
          <a:xfrm>
            <a:off x="523221" y="5588512"/>
            <a:ext cx="8859557" cy="1015663"/>
            <a:chOff x="608293" y="4953127"/>
            <a:chExt cx="8859557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4374FB-58E6-41E7-BE6F-5DDA85EA267B}"/>
                </a:ext>
              </a:extLst>
            </p:cNvPr>
            <p:cNvSpPr txBox="1"/>
            <p:nvPr/>
          </p:nvSpPr>
          <p:spPr>
            <a:xfrm>
              <a:off x="608293" y="5161748"/>
              <a:ext cx="8859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lt"/>
                </a:rPr>
                <a:t>별 모양을 이용하여 자치 별 막대그래프 생성</a:t>
              </a:r>
              <a:r>
                <a:rPr lang="en-US" altLang="ko-KR" sz="1600" b="1" dirty="0">
                  <a:latin typeface="+mj-lt"/>
                </a:rPr>
                <a:t> </a:t>
              </a:r>
            </a:p>
            <a:p>
              <a:pPr algn="ctr"/>
              <a:r>
                <a:rPr lang="ko-KR" altLang="en-US" sz="1600" b="1" dirty="0">
                  <a:latin typeface="+mj-lt"/>
                </a:rPr>
                <a:t>강서구</a:t>
              </a:r>
              <a:r>
                <a:rPr lang="en-US" altLang="ko-KR" sz="1600" b="1" dirty="0">
                  <a:latin typeface="+mj-lt"/>
                </a:rPr>
                <a:t>, </a:t>
              </a:r>
              <a:r>
                <a:rPr lang="ko-KR" altLang="en-US" sz="1600" b="1" dirty="0">
                  <a:latin typeface="+mj-lt"/>
                </a:rPr>
                <a:t>서초구</a:t>
              </a:r>
              <a:r>
                <a:rPr lang="en-US" altLang="ko-KR" sz="1600" b="1" dirty="0">
                  <a:latin typeface="+mj-lt"/>
                </a:rPr>
                <a:t>, </a:t>
              </a:r>
              <a:r>
                <a:rPr lang="ko-KR" altLang="en-US" sz="1600" b="1" dirty="0">
                  <a:latin typeface="+mj-lt"/>
                </a:rPr>
                <a:t>영등포구</a:t>
              </a:r>
              <a:r>
                <a:rPr lang="en-US" altLang="ko-KR" sz="1600" b="1" dirty="0">
                  <a:latin typeface="+mj-lt"/>
                </a:rPr>
                <a:t>, </a:t>
              </a:r>
              <a:r>
                <a:rPr lang="ko-KR" altLang="en-US" sz="1600" b="1" dirty="0">
                  <a:latin typeface="+mj-lt"/>
                </a:rPr>
                <a:t>용산구</a:t>
              </a:r>
              <a:r>
                <a:rPr lang="en-US" altLang="ko-KR" sz="1600" b="1" dirty="0">
                  <a:latin typeface="+mj-lt"/>
                </a:rPr>
                <a:t> </a:t>
              </a:r>
              <a:r>
                <a:rPr lang="ko-KR" altLang="en-US" sz="1600" b="1" dirty="0">
                  <a:latin typeface="+mj-lt"/>
                </a:rPr>
                <a:t>순으로 높음을 확인</a:t>
              </a:r>
              <a:r>
                <a:rPr lang="en-US" altLang="ko-KR" sz="1600" b="1" dirty="0">
                  <a:latin typeface="+mj-lt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26574D-AEDB-45D0-A8F5-23EBB1EC7E7D}"/>
                </a:ext>
              </a:extLst>
            </p:cNvPr>
            <p:cNvSpPr txBox="1"/>
            <p:nvPr/>
          </p:nvSpPr>
          <p:spPr>
            <a:xfrm>
              <a:off x="997916" y="4953127"/>
              <a:ext cx="8178042" cy="1015663"/>
            </a:xfrm>
            <a:prstGeom prst="rect">
              <a:avLst/>
            </a:prstGeom>
            <a:noFill/>
            <a:ln w="57150">
              <a:solidFill>
                <a:srgbClr val="CCECFF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20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  <a:p>
              <a:endParaRPr lang="en-US" altLang="ko-KR" sz="20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  <a:p>
              <a:endParaRPr lang="en-US" altLang="ko-KR" sz="20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78E1BD9-5BC0-4562-B3BE-3C49F515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18" y="1664638"/>
            <a:ext cx="5716955" cy="369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31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D0EBC04-4632-42C5-ACB9-CE2C59E8C682}"/>
              </a:ext>
            </a:extLst>
          </p:cNvPr>
          <p:cNvGrpSpPr/>
          <p:nvPr/>
        </p:nvGrpSpPr>
        <p:grpSpPr>
          <a:xfrm>
            <a:off x="344489" y="260649"/>
            <a:ext cx="2664296" cy="764104"/>
            <a:chOff x="3213259" y="2602467"/>
            <a:chExt cx="3157538" cy="41471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85ED70-6604-4CDB-BBC8-571525008F47}"/>
                </a:ext>
              </a:extLst>
            </p:cNvPr>
            <p:cNvSpPr/>
            <p:nvPr/>
          </p:nvSpPr>
          <p:spPr>
            <a:xfrm>
              <a:off x="3213259" y="2602467"/>
              <a:ext cx="3157538" cy="414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1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CDF2E7-1967-4D81-9D33-FBA97A392982}"/>
                </a:ext>
              </a:extLst>
            </p:cNvPr>
            <p:cNvSpPr txBox="1"/>
            <p:nvPr/>
          </p:nvSpPr>
          <p:spPr>
            <a:xfrm>
              <a:off x="3886834" y="2653563"/>
              <a:ext cx="1940215" cy="317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j-lt"/>
                  <a:ea typeface="KoPub돋움체 Light" panose="02020603020101020101" pitchFamily="18" charset="-127"/>
                </a:rPr>
                <a:t>Step. 3</a:t>
              </a:r>
              <a:endPara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EAF18F09-FF74-4247-8CBB-507478CE72C0}"/>
                </a:ext>
              </a:extLst>
            </p:cNvPr>
            <p:cNvSpPr/>
            <p:nvPr/>
          </p:nvSpPr>
          <p:spPr>
            <a:xfrm flipV="1">
              <a:off x="5884621" y="2797877"/>
              <a:ext cx="267061" cy="12558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16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3D9C28-1F7E-47D7-8AC5-AFBC602F4B65}"/>
              </a:ext>
            </a:extLst>
          </p:cNvPr>
          <p:cNvSpPr/>
          <p:nvPr/>
        </p:nvSpPr>
        <p:spPr>
          <a:xfrm>
            <a:off x="2598555" y="448009"/>
            <a:ext cx="225343" cy="7438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A3218B-5C8B-4491-8E33-C8A9AD320398}"/>
              </a:ext>
            </a:extLst>
          </p:cNvPr>
          <p:cNvSpPr/>
          <p:nvPr/>
        </p:nvSpPr>
        <p:spPr>
          <a:xfrm>
            <a:off x="4111088" y="522391"/>
            <a:ext cx="7401043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시각화를 통해 전반적인 상황 파악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9870D87-8130-4241-9ADB-DE6D88F194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178" y="470796"/>
            <a:ext cx="427112" cy="42711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628FC5A-0370-4C9E-B086-422ADA4CE443}"/>
              </a:ext>
            </a:extLst>
          </p:cNvPr>
          <p:cNvGrpSpPr/>
          <p:nvPr/>
        </p:nvGrpSpPr>
        <p:grpSpPr>
          <a:xfrm>
            <a:off x="5779364" y="2223434"/>
            <a:ext cx="4277557" cy="3210522"/>
            <a:chOff x="1735115" y="5556767"/>
            <a:chExt cx="4173776" cy="321052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1E74D7-1A9B-4D33-8177-E7CB7693CF10}"/>
                </a:ext>
              </a:extLst>
            </p:cNvPr>
            <p:cNvSpPr txBox="1"/>
            <p:nvPr/>
          </p:nvSpPr>
          <p:spPr>
            <a:xfrm>
              <a:off x="1735115" y="6041405"/>
              <a:ext cx="417377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+mj-lt"/>
                </a:rPr>
                <a:t>  강서</a:t>
              </a:r>
              <a:r>
                <a:rPr lang="en-US" altLang="ko-KR" b="1" dirty="0">
                  <a:latin typeface="+mj-lt"/>
                </a:rPr>
                <a:t>,</a:t>
              </a:r>
              <a:r>
                <a:rPr lang="ko-KR" altLang="en-US" b="1" dirty="0">
                  <a:latin typeface="+mj-lt"/>
                </a:rPr>
                <a:t>영등포와 같은 남서권역이 다른   </a:t>
              </a:r>
              <a:endParaRPr lang="en-US" altLang="ko-KR" b="1" dirty="0">
                <a:latin typeface="+mj-lt"/>
              </a:endParaRPr>
            </a:p>
            <a:p>
              <a:r>
                <a:rPr lang="en-US" altLang="ko-KR" b="1" dirty="0">
                  <a:latin typeface="+mj-lt"/>
                </a:rPr>
                <a:t>         </a:t>
              </a:r>
              <a:r>
                <a:rPr lang="ko-KR" altLang="en-US" b="1" dirty="0">
                  <a:latin typeface="+mj-lt"/>
                </a:rPr>
                <a:t>지역이 비해 수치가 높았으며  </a:t>
              </a:r>
              <a:endParaRPr lang="en-US" altLang="ko-KR" b="1" dirty="0">
                <a:latin typeface="+mj-lt"/>
              </a:endParaRPr>
            </a:p>
            <a:p>
              <a:r>
                <a:rPr lang="en-US" altLang="ko-KR" b="1" dirty="0">
                  <a:latin typeface="+mj-lt"/>
                </a:rPr>
                <a:t>           </a:t>
              </a:r>
              <a:r>
                <a:rPr lang="ko-KR" altLang="en-US" b="1" dirty="0" err="1">
                  <a:latin typeface="+mj-lt"/>
                </a:rPr>
                <a:t>비도로</a:t>
              </a:r>
              <a:r>
                <a:rPr lang="ko-KR" altLang="en-US" b="1" dirty="0">
                  <a:latin typeface="+mj-lt"/>
                </a:rPr>
                <a:t> 이동오염원 배출량이 </a:t>
              </a:r>
              <a:endParaRPr lang="en-US" altLang="ko-KR" b="1" dirty="0">
                <a:latin typeface="+mj-lt"/>
              </a:endParaRPr>
            </a:p>
            <a:p>
              <a:r>
                <a:rPr lang="en-US" altLang="ko-KR" b="1" dirty="0">
                  <a:latin typeface="+mj-lt"/>
                </a:rPr>
                <a:t>                   </a:t>
              </a:r>
              <a:r>
                <a:rPr lang="ko-KR" altLang="en-US" b="1" dirty="0">
                  <a:latin typeface="+mj-lt"/>
                </a:rPr>
                <a:t>높음을 알 수 있었다</a:t>
              </a:r>
              <a:r>
                <a:rPr lang="en-US" altLang="ko-KR" b="1" dirty="0">
                  <a:latin typeface="+mj-lt"/>
                </a:rPr>
                <a:t>. </a:t>
              </a:r>
            </a:p>
            <a:p>
              <a:r>
                <a:rPr lang="en-US" altLang="ko-KR" b="1" dirty="0">
                  <a:latin typeface="+mj-lt"/>
                </a:rPr>
                <a:t>                              </a:t>
              </a:r>
              <a:r>
                <a:rPr lang="ko-KR" altLang="en-US" b="1" dirty="0">
                  <a:latin typeface="+mj-lt"/>
                </a:rPr>
                <a:t>반대로</a:t>
              </a:r>
              <a:r>
                <a:rPr lang="en-US" altLang="ko-KR" b="1" dirty="0">
                  <a:latin typeface="+mj-lt"/>
                </a:rPr>
                <a:t>,</a:t>
              </a:r>
            </a:p>
            <a:p>
              <a:r>
                <a:rPr lang="ko-KR" altLang="en-US" b="1" dirty="0">
                  <a:latin typeface="+mj-lt"/>
                </a:rPr>
                <a:t>       송파구와 같은 남동권역 지역은 </a:t>
              </a:r>
              <a:endParaRPr lang="en-US" altLang="ko-KR" b="1" dirty="0">
                <a:latin typeface="+mj-lt"/>
              </a:endParaRPr>
            </a:p>
            <a:p>
              <a:r>
                <a:rPr lang="en-US" altLang="ko-KR" b="1" dirty="0">
                  <a:latin typeface="+mj-lt"/>
                </a:rPr>
                <a:t>            </a:t>
              </a:r>
              <a:r>
                <a:rPr lang="ko-KR" altLang="en-US" b="1" dirty="0">
                  <a:latin typeface="+mj-lt"/>
                </a:rPr>
                <a:t>도로 이동오염원 배출량이 </a:t>
              </a:r>
              <a:endParaRPr lang="en-US" altLang="ko-KR" b="1" dirty="0">
                <a:latin typeface="+mj-lt"/>
              </a:endParaRPr>
            </a:p>
            <a:p>
              <a:r>
                <a:rPr lang="en-US" altLang="ko-KR" b="1" dirty="0">
                  <a:latin typeface="+mj-lt"/>
                </a:rPr>
                <a:t>                   </a:t>
              </a:r>
              <a:r>
                <a:rPr lang="ko-KR" altLang="en-US" b="1" dirty="0">
                  <a:latin typeface="+mj-lt"/>
                </a:rPr>
                <a:t>높음을 알 수 있었다</a:t>
              </a:r>
              <a:r>
                <a:rPr lang="en-US" altLang="ko-KR" b="1" dirty="0">
                  <a:latin typeface="+mj-lt"/>
                </a:rPr>
                <a:t>.</a:t>
              </a:r>
              <a:endParaRPr lang="ko-KR" altLang="en-US" b="1" dirty="0">
                <a:latin typeface="+mj-lt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24A9B9D-C06A-4614-B009-E93ECB904FF2}"/>
                </a:ext>
              </a:extLst>
            </p:cNvPr>
            <p:cNvGrpSpPr/>
            <p:nvPr/>
          </p:nvGrpSpPr>
          <p:grpSpPr>
            <a:xfrm>
              <a:off x="3505018" y="5556767"/>
              <a:ext cx="394532" cy="443805"/>
              <a:chOff x="5517451" y="5424576"/>
              <a:chExt cx="734581" cy="593265"/>
            </a:xfrm>
          </p:grpSpPr>
          <p:pic>
            <p:nvPicPr>
              <p:cNvPr id="26" name="그림 25" descr="아치, 건물이(가) 표시된 사진&#10;&#10;자동 생성된 설명">
                <a:extLst>
                  <a:ext uri="{FF2B5EF4-FFF2-40B4-BE49-F238E27FC236}">
                    <a16:creationId xmlns:a16="http://schemas.microsoft.com/office/drawing/2014/main" id="{4317F139-C984-4871-9C90-F740F6FA50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>
              <a:xfrm>
                <a:off x="5517451" y="5424576"/>
                <a:ext cx="288775" cy="577549"/>
              </a:xfrm>
              <a:prstGeom prst="rect">
                <a:avLst/>
              </a:prstGeom>
            </p:spPr>
          </p:pic>
          <p:pic>
            <p:nvPicPr>
              <p:cNvPr id="27" name="그림 26" descr="아치, 건물이(가) 표시된 사진&#10;&#10;자동 생성된 설명">
                <a:extLst>
                  <a:ext uri="{FF2B5EF4-FFF2-40B4-BE49-F238E27FC236}">
                    <a16:creationId xmlns:a16="http://schemas.microsoft.com/office/drawing/2014/main" id="{4B748282-850D-4C65-84CC-5DD29374C8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>
              <a:xfrm>
                <a:off x="5963255" y="5440292"/>
                <a:ext cx="288777" cy="577549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859145C-679F-43B6-B878-670A97409C42}"/>
                </a:ext>
              </a:extLst>
            </p:cNvPr>
            <p:cNvGrpSpPr/>
            <p:nvPr/>
          </p:nvGrpSpPr>
          <p:grpSpPr>
            <a:xfrm flipH="1">
              <a:off x="3564935" y="8329034"/>
              <a:ext cx="377928" cy="438255"/>
              <a:chOff x="10692994" y="9130475"/>
              <a:chExt cx="703663" cy="585847"/>
            </a:xfrm>
          </p:grpSpPr>
          <p:pic>
            <p:nvPicPr>
              <p:cNvPr id="24" name="그림 23" descr="아치, 건물이(가) 표시된 사진&#10;&#10;자동 생성된 설명">
                <a:extLst>
                  <a:ext uri="{FF2B5EF4-FFF2-40B4-BE49-F238E27FC236}">
                    <a16:creationId xmlns:a16="http://schemas.microsoft.com/office/drawing/2014/main" id="{77B4545E-A954-4B9D-81E9-40A74DC8DD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>
              <a:xfrm>
                <a:off x="11107882" y="9130475"/>
                <a:ext cx="288775" cy="577549"/>
              </a:xfrm>
              <a:prstGeom prst="rect">
                <a:avLst/>
              </a:prstGeom>
            </p:spPr>
          </p:pic>
          <p:pic>
            <p:nvPicPr>
              <p:cNvPr id="25" name="그림 24" descr="아치, 건물이(가) 표시된 사진&#10;&#10;자동 생성된 설명">
                <a:extLst>
                  <a:ext uri="{FF2B5EF4-FFF2-40B4-BE49-F238E27FC236}">
                    <a16:creationId xmlns:a16="http://schemas.microsoft.com/office/drawing/2014/main" id="{839806F2-1934-424A-86A5-7065F4A410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>
              <a:xfrm>
                <a:off x="10692994" y="9138773"/>
                <a:ext cx="288774" cy="577549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C139FDE-7C46-49B8-BA26-0A7D1CA0CB61}"/>
              </a:ext>
            </a:extLst>
          </p:cNvPr>
          <p:cNvSpPr txBox="1"/>
          <p:nvPr/>
        </p:nvSpPr>
        <p:spPr>
          <a:xfrm>
            <a:off x="6243366" y="6427113"/>
            <a:ext cx="5712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출처 </a:t>
            </a:r>
            <a:r>
              <a:rPr lang="en-US" altLang="ko-KR" sz="1100" dirty="0"/>
              <a:t>:    ‘</a:t>
            </a:r>
            <a:r>
              <a:rPr lang="ko-KR" altLang="en-US" sz="1100" dirty="0"/>
              <a:t>서울시 고농도 미세먼지 오염현상의 원인분석 </a:t>
            </a:r>
            <a:endParaRPr lang="en-US" altLang="ko-KR" sz="1100" dirty="0"/>
          </a:p>
          <a:p>
            <a:r>
              <a:rPr lang="en-US" altLang="ko-KR" sz="1100" dirty="0"/>
              <a:t>                </a:t>
            </a:r>
            <a:r>
              <a:rPr lang="ko-KR" altLang="en-US" sz="1100" dirty="0"/>
              <a:t>및 </a:t>
            </a:r>
            <a:r>
              <a:rPr lang="en-US" altLang="ko-KR" sz="1100" dirty="0"/>
              <a:t> </a:t>
            </a:r>
            <a:r>
              <a:rPr lang="ko-KR" altLang="en-US" sz="1100" dirty="0"/>
              <a:t>지역별 맞춤형 관리대책 ＇ 논문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A7ED81-8093-46E1-AA42-6C45EE079A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86" t="15080" r="33413" b="5172"/>
          <a:stretch/>
        </p:blipFill>
        <p:spPr>
          <a:xfrm>
            <a:off x="294609" y="1212113"/>
            <a:ext cx="5115278" cy="547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2D07667-6E17-43C1-AC95-3FEA3EF133B5}"/>
              </a:ext>
            </a:extLst>
          </p:cNvPr>
          <p:cNvCxnSpPr>
            <a:cxnSpLocks/>
          </p:cNvCxnSpPr>
          <p:nvPr/>
        </p:nvCxnSpPr>
        <p:spPr>
          <a:xfrm>
            <a:off x="4421080" y="2852167"/>
            <a:ext cx="531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25D0C16-EBAD-47DB-8508-E49469D2F320}"/>
              </a:ext>
            </a:extLst>
          </p:cNvPr>
          <p:cNvCxnSpPr>
            <a:cxnSpLocks/>
          </p:cNvCxnSpPr>
          <p:nvPr/>
        </p:nvCxnSpPr>
        <p:spPr>
          <a:xfrm>
            <a:off x="4090399" y="1832432"/>
            <a:ext cx="4283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679A644-D7AB-4A20-ADD1-3A9A9E2CBA2B}"/>
              </a:ext>
            </a:extLst>
          </p:cNvPr>
          <p:cNvCxnSpPr>
            <a:cxnSpLocks/>
          </p:cNvCxnSpPr>
          <p:nvPr/>
        </p:nvCxnSpPr>
        <p:spPr>
          <a:xfrm>
            <a:off x="4342940" y="2047704"/>
            <a:ext cx="6278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E701246-658C-4C77-9F2C-B3530F1FBE79}"/>
              </a:ext>
            </a:extLst>
          </p:cNvPr>
          <p:cNvCxnSpPr>
            <a:cxnSpLocks/>
          </p:cNvCxnSpPr>
          <p:nvPr/>
        </p:nvCxnSpPr>
        <p:spPr>
          <a:xfrm>
            <a:off x="598936" y="2253370"/>
            <a:ext cx="3139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79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EA492DD8-B74F-4B8A-909D-879079E63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DA83C3F-741F-46F2-A3F1-7248D9218ED5}"/>
              </a:ext>
            </a:extLst>
          </p:cNvPr>
          <p:cNvGrpSpPr/>
          <p:nvPr/>
        </p:nvGrpSpPr>
        <p:grpSpPr>
          <a:xfrm>
            <a:off x="4860032" y="0"/>
            <a:ext cx="5045968" cy="6854944"/>
            <a:chOff x="4860032" y="0"/>
            <a:chExt cx="5045968" cy="685494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E628EDD-3A78-405E-B87F-2B90FB9E1DB6}"/>
                </a:ext>
              </a:extLst>
            </p:cNvPr>
            <p:cNvSpPr/>
            <p:nvPr/>
          </p:nvSpPr>
          <p:spPr>
            <a:xfrm>
              <a:off x="4860032" y="0"/>
              <a:ext cx="5045968" cy="6854944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F000CE5-3F2D-4F8D-943A-996A3E7556C6}"/>
                </a:ext>
              </a:extLst>
            </p:cNvPr>
            <p:cNvGrpSpPr/>
            <p:nvPr/>
          </p:nvGrpSpPr>
          <p:grpSpPr>
            <a:xfrm>
              <a:off x="6105128" y="2082779"/>
              <a:ext cx="2747894" cy="2642034"/>
              <a:chOff x="6105128" y="2082779"/>
              <a:chExt cx="2747894" cy="2642034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6600173" y="3186981"/>
                <a:ext cx="2252849" cy="1537832"/>
                <a:chOff x="5813884" y="1563638"/>
                <a:chExt cx="2252849" cy="878278"/>
              </a:xfrm>
            </p:grpSpPr>
            <p:grpSp>
              <p:nvGrpSpPr>
                <p:cNvPr id="24" name="그룹 23"/>
                <p:cNvGrpSpPr/>
                <p:nvPr/>
              </p:nvGrpSpPr>
              <p:grpSpPr>
                <a:xfrm>
                  <a:off x="5813884" y="1923678"/>
                  <a:ext cx="2252849" cy="276999"/>
                  <a:chOff x="5791445" y="1973893"/>
                  <a:chExt cx="2252849" cy="276999"/>
                </a:xfrm>
              </p:grpSpPr>
              <p:sp>
                <p:nvSpPr>
                  <p:cNvPr id="9" name="직사각형 8"/>
                  <p:cNvSpPr/>
                  <p:nvPr/>
                </p:nvSpPr>
                <p:spPr>
                  <a:xfrm>
                    <a:off x="6156176" y="1973893"/>
                    <a:ext cx="1888118" cy="15819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rPr>
                      <a:t>분석 과정</a:t>
                    </a:r>
                    <a:endParaRPr lang="en-US" altLang="ko-KR" sz="12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고딕14" panose="02020600000000000000" pitchFamily="18" charset="-127"/>
                      <a:ea typeface="a고딕14" panose="02020600000000000000" pitchFamily="18" charset="-127"/>
                    </a:endParaRPr>
                  </a:p>
                </p:txBody>
              </p:sp>
              <p:sp>
                <p:nvSpPr>
                  <p:cNvPr id="15" name="직사각형 14"/>
                  <p:cNvSpPr/>
                  <p:nvPr/>
                </p:nvSpPr>
                <p:spPr>
                  <a:xfrm>
                    <a:off x="5791445" y="1973893"/>
                    <a:ext cx="486308" cy="2769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</a:rPr>
                      <a:t>2</a:t>
                    </a:r>
                  </a:p>
                </p:txBody>
              </p:sp>
            </p:grpSp>
            <p:grpSp>
              <p:nvGrpSpPr>
                <p:cNvPr id="25" name="그룹 24"/>
                <p:cNvGrpSpPr/>
                <p:nvPr/>
              </p:nvGrpSpPr>
              <p:grpSpPr>
                <a:xfrm>
                  <a:off x="5813884" y="1563638"/>
                  <a:ext cx="2252849" cy="276999"/>
                  <a:chOff x="5791445" y="1563638"/>
                  <a:chExt cx="2252849" cy="276999"/>
                </a:xfrm>
              </p:grpSpPr>
              <p:sp>
                <p:nvSpPr>
                  <p:cNvPr id="10" name="직사각형 9"/>
                  <p:cNvSpPr/>
                  <p:nvPr/>
                </p:nvSpPr>
                <p:spPr>
                  <a:xfrm>
                    <a:off x="6156176" y="1563638"/>
                    <a:ext cx="1888118" cy="2769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rPr>
                      <a:t>주제 선정 이유</a:t>
                    </a:r>
                    <a:endParaRPr lang="en-US" altLang="ko-KR" sz="12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고딕14" panose="02020600000000000000" pitchFamily="18" charset="-127"/>
                      <a:ea typeface="a고딕14" panose="02020600000000000000" pitchFamily="18" charset="-127"/>
                    </a:endParaRPr>
                  </a:p>
                </p:txBody>
              </p:sp>
              <p:sp>
                <p:nvSpPr>
                  <p:cNvPr id="16" name="직사각형 15"/>
                  <p:cNvSpPr/>
                  <p:nvPr/>
                </p:nvSpPr>
                <p:spPr>
                  <a:xfrm>
                    <a:off x="5791445" y="1563638"/>
                    <a:ext cx="486308" cy="2769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</a:rPr>
                      <a:t>1</a:t>
                    </a:r>
                  </a:p>
                </p:txBody>
              </p:sp>
            </p:grpSp>
            <p:grpSp>
              <p:nvGrpSpPr>
                <p:cNvPr id="22" name="그룹 21"/>
                <p:cNvGrpSpPr/>
                <p:nvPr/>
              </p:nvGrpSpPr>
              <p:grpSpPr>
                <a:xfrm>
                  <a:off x="5832883" y="2251834"/>
                  <a:ext cx="2233850" cy="158198"/>
                  <a:chOff x="5810444" y="2402479"/>
                  <a:chExt cx="2233850" cy="158198"/>
                </a:xfrm>
              </p:grpSpPr>
              <p:sp>
                <p:nvSpPr>
                  <p:cNvPr id="11" name="직사각형 10"/>
                  <p:cNvSpPr/>
                  <p:nvPr/>
                </p:nvSpPr>
                <p:spPr>
                  <a:xfrm>
                    <a:off x="6156176" y="2402479"/>
                    <a:ext cx="1888118" cy="15819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rPr>
                      <a:t>한계점 및 결론</a:t>
                    </a:r>
                    <a:endParaRPr lang="en-US" altLang="ko-KR" sz="12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고딕14" panose="02020600000000000000" pitchFamily="18" charset="-127"/>
                      <a:ea typeface="a고딕14" panose="02020600000000000000" pitchFamily="18" charset="-127"/>
                    </a:endParaRPr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5810444" y="2402479"/>
                    <a:ext cx="486308" cy="15819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</a:rPr>
                      <a:t>3</a:t>
                    </a:r>
                  </a:p>
                </p:txBody>
              </p:sp>
            </p:grpSp>
            <p:sp>
              <p:nvSpPr>
                <p:cNvPr id="18" name="직사각형 17"/>
                <p:cNvSpPr/>
                <p:nvPr/>
              </p:nvSpPr>
              <p:spPr>
                <a:xfrm>
                  <a:off x="5813884" y="2283718"/>
                  <a:ext cx="486308" cy="1581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endPara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endParaRP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F9F3879-DFE3-4808-9A7E-9CC6BFAE0F7A}"/>
                  </a:ext>
                </a:extLst>
              </p:cNvPr>
              <p:cNvGrpSpPr/>
              <p:nvPr/>
            </p:nvGrpSpPr>
            <p:grpSpPr>
              <a:xfrm>
                <a:off x="6105128" y="2082779"/>
                <a:ext cx="2664297" cy="400110"/>
                <a:chOff x="6455180" y="1699589"/>
                <a:chExt cx="2664297" cy="400110"/>
              </a:xfrm>
            </p:grpSpPr>
            <p:sp>
              <p:nvSpPr>
                <p:cNvPr id="7" name="직사각형 6"/>
                <p:cNvSpPr/>
                <p:nvPr/>
              </p:nvSpPr>
              <p:spPr>
                <a:xfrm>
                  <a:off x="6455180" y="1699589"/>
                  <a:ext cx="2664297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고딕18" panose="02020600000000000000" pitchFamily="18" charset="-127"/>
                      <a:ea typeface="a고딕18" panose="02020600000000000000" pitchFamily="18" charset="-127"/>
                    </a:rPr>
                    <a:t>index</a:t>
                  </a: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54AC1E84-24D4-49EF-8EDD-8000F9378D18}"/>
                    </a:ext>
                  </a:extLst>
                </p:cNvPr>
                <p:cNvSpPr/>
                <p:nvPr/>
              </p:nvSpPr>
              <p:spPr>
                <a:xfrm>
                  <a:off x="6969224" y="1699589"/>
                  <a:ext cx="1636211" cy="400110"/>
                </a:xfrm>
                <a:prstGeom prst="rect">
                  <a:avLst/>
                </a:prstGeom>
                <a:solidFill>
                  <a:schemeClr val="tx1">
                    <a:alpha val="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highlight>
                      <a:srgbClr val="000000"/>
                    </a:highlight>
                  </a:endParaRPr>
                </a:p>
              </p:txBody>
            </p:sp>
          </p:grp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88B455-3B0E-4F46-9BCE-E6A096D1847A}"/>
              </a:ext>
            </a:extLst>
          </p:cNvPr>
          <p:cNvSpPr/>
          <p:nvPr/>
        </p:nvSpPr>
        <p:spPr>
          <a:xfrm>
            <a:off x="6619172" y="4951980"/>
            <a:ext cx="486308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4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85BB0D-F831-478F-8B16-ACF32096DF56}"/>
              </a:ext>
            </a:extLst>
          </p:cNvPr>
          <p:cNvSpPr/>
          <p:nvPr/>
        </p:nvSpPr>
        <p:spPr>
          <a:xfrm>
            <a:off x="6964904" y="4951979"/>
            <a:ext cx="1888118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35833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C963001-20C0-451E-B531-08AC226834C4}"/>
              </a:ext>
            </a:extLst>
          </p:cNvPr>
          <p:cNvGrpSpPr/>
          <p:nvPr/>
        </p:nvGrpSpPr>
        <p:grpSpPr>
          <a:xfrm>
            <a:off x="2288704" y="1844824"/>
            <a:ext cx="5107161" cy="764104"/>
            <a:chOff x="2288704" y="2996953"/>
            <a:chExt cx="5107161" cy="76410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25D477F-B832-4C51-B3B4-2FB13A6449E2}"/>
                </a:ext>
              </a:extLst>
            </p:cNvPr>
            <p:cNvGrpSpPr/>
            <p:nvPr/>
          </p:nvGrpSpPr>
          <p:grpSpPr>
            <a:xfrm>
              <a:off x="2288704" y="2996953"/>
              <a:ext cx="5107161" cy="764104"/>
              <a:chOff x="3213259" y="2602467"/>
              <a:chExt cx="3157538" cy="41471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F58F10F-1B36-490B-947B-A75CB16D9DFC}"/>
                  </a:ext>
                </a:extLst>
              </p:cNvPr>
              <p:cNvSpPr/>
              <p:nvPr/>
            </p:nvSpPr>
            <p:spPr>
              <a:xfrm>
                <a:off x="3213259" y="2602467"/>
                <a:ext cx="3157538" cy="4147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16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080817-6C09-4C2E-BE01-2A325A68E34E}"/>
                  </a:ext>
                </a:extLst>
              </p:cNvPr>
              <p:cNvSpPr txBox="1"/>
              <p:nvPr/>
            </p:nvSpPr>
            <p:spPr>
              <a:xfrm>
                <a:off x="4403430" y="2674186"/>
                <a:ext cx="777195" cy="317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+mj-lt"/>
                    <a:ea typeface="KoPub돋움체 Light" panose="02020603020101020101" pitchFamily="18" charset="-127"/>
                  </a:rPr>
                  <a:t>따라서</a:t>
                </a:r>
                <a:endParaRPr lang="ko-KR" altLang="en-US" sz="3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j-lt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7" name="이등변 삼각형 6">
                <a:extLst>
                  <a:ext uri="{FF2B5EF4-FFF2-40B4-BE49-F238E27FC236}">
                    <a16:creationId xmlns:a16="http://schemas.microsoft.com/office/drawing/2014/main" id="{8CDF10E8-6B39-4072-8FEF-F588195F7EB9}"/>
                  </a:ext>
                </a:extLst>
              </p:cNvPr>
              <p:cNvSpPr/>
              <p:nvPr/>
            </p:nvSpPr>
            <p:spPr>
              <a:xfrm flipV="1">
                <a:off x="6203632" y="2752820"/>
                <a:ext cx="92869" cy="8005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16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0EFDC72-A672-4F61-9779-DBA17609D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59"/>
            <a:stretch/>
          </p:blipFill>
          <p:spPr>
            <a:xfrm rot="10800000">
              <a:off x="5529064" y="3468216"/>
              <a:ext cx="108317" cy="245651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2F65005-9018-4D4A-B9E7-E026378AD9BB}"/>
              </a:ext>
            </a:extLst>
          </p:cNvPr>
          <p:cNvGrpSpPr/>
          <p:nvPr/>
        </p:nvGrpSpPr>
        <p:grpSpPr>
          <a:xfrm>
            <a:off x="0" y="3080191"/>
            <a:ext cx="9906000" cy="1944216"/>
            <a:chOff x="0" y="3429000"/>
            <a:chExt cx="9906000" cy="194421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8E099B-5B5F-4FA8-BFDC-76F2641094A6}"/>
                </a:ext>
              </a:extLst>
            </p:cNvPr>
            <p:cNvGrpSpPr/>
            <p:nvPr/>
          </p:nvGrpSpPr>
          <p:grpSpPr>
            <a:xfrm>
              <a:off x="0" y="3429000"/>
              <a:ext cx="9906000" cy="1944216"/>
              <a:chOff x="0" y="3429000"/>
              <a:chExt cx="9906000" cy="194421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EE54027-1EE8-42EB-AF36-55A32B4F6B4D}"/>
                  </a:ext>
                </a:extLst>
              </p:cNvPr>
              <p:cNvSpPr/>
              <p:nvPr/>
            </p:nvSpPr>
            <p:spPr>
              <a:xfrm>
                <a:off x="0" y="3429000"/>
                <a:ext cx="9906000" cy="1944216"/>
              </a:xfrm>
              <a:prstGeom prst="rect">
                <a:avLst/>
              </a:prstGeom>
              <a:solidFill>
                <a:schemeClr val="tx2">
                  <a:lumMod val="1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164A5B8-C2E2-452B-BF2A-FBB0EA3AAAB2}"/>
                  </a:ext>
                </a:extLst>
              </p:cNvPr>
              <p:cNvGrpSpPr/>
              <p:nvPr/>
            </p:nvGrpSpPr>
            <p:grpSpPr>
              <a:xfrm>
                <a:off x="1395100" y="4218347"/>
                <a:ext cx="7512248" cy="461665"/>
                <a:chOff x="1305242" y="723997"/>
                <a:chExt cx="7512248" cy="461665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831337CD-1F2E-4ADD-B764-79EE9411960A}"/>
                    </a:ext>
                  </a:extLst>
                </p:cNvPr>
                <p:cNvSpPr/>
                <p:nvPr/>
              </p:nvSpPr>
              <p:spPr>
                <a:xfrm>
                  <a:off x="1305243" y="782638"/>
                  <a:ext cx="7512247" cy="36004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3DB1319-1BEE-4044-8C48-4887FD98A062}"/>
                    </a:ext>
                  </a:extLst>
                </p:cNvPr>
                <p:cNvSpPr txBox="1"/>
                <p:nvPr/>
              </p:nvSpPr>
              <p:spPr>
                <a:xfrm>
                  <a:off x="1305242" y="723997"/>
                  <a:ext cx="7512247" cy="461665"/>
                </a:xfrm>
                <a:prstGeom prst="rect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/>
                    <a:t>       </a:t>
                  </a:r>
                  <a:r>
                    <a:rPr lang="ko-KR" altLang="en-US" sz="2400" dirty="0">
                      <a:solidFill>
                        <a:schemeClr val="bg1"/>
                      </a:solidFill>
                    </a:rPr>
                    <a:t>서울시 지역별 맞춤형 미세먼지 관리전략이 필요</a:t>
                  </a:r>
                </a:p>
              </p:txBody>
            </p:sp>
          </p:grpSp>
        </p:grpSp>
        <p:pic>
          <p:nvPicPr>
            <p:cNvPr id="17" name="그림 16" descr="아치, 건물이(가) 표시된 사진&#10;&#10;자동 생성된 설명">
              <a:extLst>
                <a:ext uri="{FF2B5EF4-FFF2-40B4-BE49-F238E27FC236}">
                  <a16:creationId xmlns:a16="http://schemas.microsoft.com/office/drawing/2014/main" id="{ADC50BD3-2160-4414-AEDF-C411F6AAFB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243509" y="3429000"/>
              <a:ext cx="288775" cy="577549"/>
            </a:xfrm>
            <a:prstGeom prst="rect">
              <a:avLst/>
            </a:prstGeom>
          </p:spPr>
        </p:pic>
        <p:pic>
          <p:nvPicPr>
            <p:cNvPr id="18" name="그림 17" descr="아치, 건물이(가) 표시된 사진&#10;&#10;자동 생성된 설명">
              <a:extLst>
                <a:ext uri="{FF2B5EF4-FFF2-40B4-BE49-F238E27FC236}">
                  <a16:creationId xmlns:a16="http://schemas.microsoft.com/office/drawing/2014/main" id="{8FE7ECDF-897A-46B2-8CDA-B19735CA1D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621878" y="3429000"/>
              <a:ext cx="288775" cy="577549"/>
            </a:xfrm>
            <a:prstGeom prst="rect">
              <a:avLst/>
            </a:prstGeom>
          </p:spPr>
        </p:pic>
        <p:pic>
          <p:nvPicPr>
            <p:cNvPr id="19" name="그림 18" descr="아치, 건물이(가) 표시된 사진&#10;&#10;자동 생성된 설명">
              <a:extLst>
                <a:ext uri="{FF2B5EF4-FFF2-40B4-BE49-F238E27FC236}">
                  <a16:creationId xmlns:a16="http://schemas.microsoft.com/office/drawing/2014/main" id="{B3768E33-1E13-4015-9E9A-A14F96C1A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 rot="10592239">
              <a:off x="9139734" y="3429000"/>
              <a:ext cx="288775" cy="577549"/>
            </a:xfrm>
            <a:prstGeom prst="rect">
              <a:avLst/>
            </a:prstGeom>
          </p:spPr>
        </p:pic>
        <p:pic>
          <p:nvPicPr>
            <p:cNvPr id="20" name="그림 19" descr="아치, 건물이(가) 표시된 사진&#10;&#10;자동 생성된 설명">
              <a:extLst>
                <a:ext uri="{FF2B5EF4-FFF2-40B4-BE49-F238E27FC236}">
                  <a16:creationId xmlns:a16="http://schemas.microsoft.com/office/drawing/2014/main" id="{A358110D-8338-44C6-9C42-9D2D1FA8A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 rot="10592239">
              <a:off x="9531456" y="3437194"/>
              <a:ext cx="288775" cy="577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20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" r="2927" b="20382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0BDCAE5-A85C-4717-8777-EC11FCC2CB0F}"/>
              </a:ext>
            </a:extLst>
          </p:cNvPr>
          <p:cNvGrpSpPr/>
          <p:nvPr/>
        </p:nvGrpSpPr>
        <p:grpSpPr>
          <a:xfrm>
            <a:off x="0" y="-1"/>
            <a:ext cx="9906000" cy="6857999"/>
            <a:chOff x="-128464" y="-1"/>
            <a:chExt cx="10034464" cy="6857999"/>
          </a:xfrm>
          <a:effectLst>
            <a:outerShdw dist="50800" dir="5400000" sx="1000" sy="1000" algn="ctr" rotWithShape="0">
              <a:srgbClr val="000000">
                <a:alpha val="0"/>
              </a:srgb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00021D1-F34E-4D97-A0E4-A43C9BFBFD29}"/>
                </a:ext>
              </a:extLst>
            </p:cNvPr>
            <p:cNvSpPr/>
            <p:nvPr/>
          </p:nvSpPr>
          <p:spPr>
            <a:xfrm>
              <a:off x="-128464" y="-1"/>
              <a:ext cx="10034464" cy="685799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7000"/>
              </a:schemeClr>
            </a:solidFill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E2524E6-14F4-453B-8460-A9BF6EB114B2}"/>
                </a:ext>
              </a:extLst>
            </p:cNvPr>
            <p:cNvSpPr/>
            <p:nvPr/>
          </p:nvSpPr>
          <p:spPr>
            <a:xfrm>
              <a:off x="3873000" y="2347472"/>
              <a:ext cx="2160000" cy="21600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한계점 및 결론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3715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DF3C67C1-52E8-4D15-98FB-675F27A09FDC}"/>
              </a:ext>
            </a:extLst>
          </p:cNvPr>
          <p:cNvGrpSpPr/>
          <p:nvPr/>
        </p:nvGrpSpPr>
        <p:grpSpPr>
          <a:xfrm>
            <a:off x="0" y="535387"/>
            <a:ext cx="5966792" cy="913457"/>
            <a:chOff x="-5680" y="1268760"/>
            <a:chExt cx="5966792" cy="913457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B4CA649-F2A4-45A3-BF91-11397F892A88}"/>
                </a:ext>
              </a:extLst>
            </p:cNvPr>
            <p:cNvCxnSpPr/>
            <p:nvPr/>
          </p:nvCxnSpPr>
          <p:spPr>
            <a:xfrm>
              <a:off x="0" y="1268760"/>
              <a:ext cx="5961112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019E9B-9885-4FBD-A159-D15F197F265D}"/>
                </a:ext>
              </a:extLst>
            </p:cNvPr>
            <p:cNvSpPr txBox="1"/>
            <p:nvPr/>
          </p:nvSpPr>
          <p:spPr>
            <a:xfrm>
              <a:off x="-5680" y="1412776"/>
              <a:ext cx="44546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한계점 및 결론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F73640-C8BE-46BB-A156-A83A570848ED}"/>
              </a:ext>
            </a:extLst>
          </p:cNvPr>
          <p:cNvSpPr/>
          <p:nvPr/>
        </p:nvSpPr>
        <p:spPr>
          <a:xfrm>
            <a:off x="524496" y="2859857"/>
            <a:ext cx="7272808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2.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미세먼지는 봄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,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겨울에 가장 심하고 여름에 덜하기 때문에 계절에    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 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맞는 관리 전략이 필요하다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.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   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8124BC-D3AA-466B-ADC6-00D62438307B}"/>
              </a:ext>
            </a:extLst>
          </p:cNvPr>
          <p:cNvSpPr/>
          <p:nvPr/>
        </p:nvSpPr>
        <p:spPr>
          <a:xfrm>
            <a:off x="524496" y="4844652"/>
            <a:ext cx="853296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4. 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크롤링을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통한 여론 분석을 하면 좋았을 텐데 아쉽다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.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CEA0F6-2DD1-4145-BF54-DC33D82D1A83}"/>
              </a:ext>
            </a:extLst>
          </p:cNvPr>
          <p:cNvSpPr/>
          <p:nvPr/>
        </p:nvSpPr>
        <p:spPr>
          <a:xfrm>
            <a:off x="524496" y="2023613"/>
            <a:ext cx="727280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1.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미세먼지 저감정책으로 인해 해가 거듭할 수록 좋아지고 있다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BEA266-BC1E-418B-8159-AB493192B3CB}"/>
              </a:ext>
            </a:extLst>
          </p:cNvPr>
          <p:cNvSpPr/>
          <p:nvPr/>
        </p:nvSpPr>
        <p:spPr>
          <a:xfrm>
            <a:off x="524496" y="5562936"/>
            <a:ext cx="896482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5.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 시간이 없어서 구체적인 분석을 진행하지 못하였다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FDD6C-BB67-4E3B-83CA-736FD5370DBB}"/>
              </a:ext>
            </a:extLst>
          </p:cNvPr>
          <p:cNvSpPr/>
          <p:nvPr/>
        </p:nvSpPr>
        <p:spPr>
          <a:xfrm>
            <a:off x="524496" y="3849370"/>
            <a:ext cx="7272808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3.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자치구 마다 미세먼지 수치가 다르기 때문에 지역별 맞춤 전략이    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 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필요하다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.   </a:t>
            </a:r>
          </a:p>
        </p:txBody>
      </p:sp>
    </p:spTree>
    <p:extLst>
      <p:ext uri="{BB962C8B-B14F-4D97-AF65-F5344CB8AC3E}">
        <p14:creationId xmlns:p14="http://schemas.microsoft.com/office/powerpoint/2010/main" val="161876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5E06C7B-1AD4-46DD-A46C-FF399AF716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05" y="0"/>
            <a:ext cx="9924505" cy="6858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607A21-B5D5-42AC-A900-2EE59A64A092}"/>
              </a:ext>
            </a:extLst>
          </p:cNvPr>
          <p:cNvGrpSpPr/>
          <p:nvPr/>
        </p:nvGrpSpPr>
        <p:grpSpPr>
          <a:xfrm>
            <a:off x="3922" y="1"/>
            <a:ext cx="9906000" cy="6857999"/>
            <a:chOff x="-106697" y="5333231"/>
            <a:chExt cx="10034464" cy="6857999"/>
          </a:xfrm>
          <a:effectLst>
            <a:outerShdw dist="50800" dir="5400000" sx="1000" sy="1000" algn="ctr" rotWithShape="0">
              <a:srgbClr val="000000">
                <a:alpha val="0"/>
              </a:srgb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7611CC8-9797-4FFE-91BB-81F71CB5BD6C}"/>
                </a:ext>
              </a:extLst>
            </p:cNvPr>
            <p:cNvSpPr/>
            <p:nvPr/>
          </p:nvSpPr>
          <p:spPr>
            <a:xfrm>
              <a:off x="-106697" y="5333231"/>
              <a:ext cx="10034464" cy="685799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7000"/>
              </a:schemeClr>
            </a:solidFill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8B0E08A-6E32-4557-999D-9D89C2D1F242}"/>
                </a:ext>
              </a:extLst>
            </p:cNvPr>
            <p:cNvSpPr/>
            <p:nvPr/>
          </p:nvSpPr>
          <p:spPr>
            <a:xfrm>
              <a:off x="3958318" y="7322070"/>
              <a:ext cx="2160000" cy="21600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Q</a:t>
              </a:r>
              <a:r>
                <a:rPr lang="ko-KR" altLang="en-US" dirty="0"/>
                <a:t> </a:t>
              </a:r>
              <a:r>
                <a:rPr lang="en-US" altLang="ko-KR" dirty="0"/>
                <a:t>&amp;</a:t>
              </a:r>
              <a:r>
                <a:rPr lang="ko-KR" altLang="en-US" dirty="0"/>
                <a:t> </a:t>
              </a:r>
              <a:r>
                <a:rPr lang="en-US" altLang="ko-KR" dirty="0"/>
                <a:t>A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8675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3A77889-4A66-4FBB-9663-429DE37AF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1E2346A-F83C-4FB0-A4DF-D53988B0A216}"/>
              </a:ext>
            </a:extLst>
          </p:cNvPr>
          <p:cNvSpPr/>
          <p:nvPr/>
        </p:nvSpPr>
        <p:spPr>
          <a:xfrm>
            <a:off x="0" y="0"/>
            <a:ext cx="9906000" cy="6854944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B7F993-345E-42D2-BFBB-AC17D8AB6884}"/>
              </a:ext>
            </a:extLst>
          </p:cNvPr>
          <p:cNvSpPr/>
          <p:nvPr/>
        </p:nvSpPr>
        <p:spPr>
          <a:xfrm>
            <a:off x="3850560" y="2204864"/>
            <a:ext cx="2160000" cy="2160000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794601-FD90-4234-853A-688E24956EF5}"/>
              </a:ext>
            </a:extLst>
          </p:cNvPr>
          <p:cNvSpPr/>
          <p:nvPr/>
        </p:nvSpPr>
        <p:spPr>
          <a:xfrm>
            <a:off x="3880400" y="2623144"/>
            <a:ext cx="2160000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01</a:t>
            </a:r>
          </a:p>
          <a:p>
            <a:pPr algn="ctr"/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주제 선정 이유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460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E871C72-0886-4921-BB39-E00AC7FC8DD2}"/>
              </a:ext>
            </a:extLst>
          </p:cNvPr>
          <p:cNvGrpSpPr/>
          <p:nvPr/>
        </p:nvGrpSpPr>
        <p:grpSpPr>
          <a:xfrm>
            <a:off x="2288704" y="2996952"/>
            <a:ext cx="5107161" cy="1143463"/>
            <a:chOff x="3213259" y="2602467"/>
            <a:chExt cx="3157538" cy="62061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127520B-595E-44EA-9870-5F8432471AF4}"/>
                </a:ext>
              </a:extLst>
            </p:cNvPr>
            <p:cNvSpPr/>
            <p:nvPr/>
          </p:nvSpPr>
          <p:spPr>
            <a:xfrm>
              <a:off x="3213259" y="2602467"/>
              <a:ext cx="3157538" cy="414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16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9B1207E-2105-4BD4-8BB3-B2D4005B9F37}"/>
                </a:ext>
              </a:extLst>
            </p:cNvPr>
            <p:cNvSpPr txBox="1"/>
            <p:nvPr/>
          </p:nvSpPr>
          <p:spPr>
            <a:xfrm>
              <a:off x="4437607" y="2638306"/>
              <a:ext cx="12939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j-lt"/>
                  <a:ea typeface="KoPub돋움체 Light" panose="02020603020101020101" pitchFamily="18" charset="-127"/>
                </a:rPr>
                <a:t>WHY?</a:t>
              </a:r>
              <a:endPara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KoPub돋움체 Light" panose="02020603020101020101" pitchFamily="18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35833959-7577-47CE-9CD7-98D1BD896CCF}"/>
                </a:ext>
              </a:extLst>
            </p:cNvPr>
            <p:cNvSpPr/>
            <p:nvPr/>
          </p:nvSpPr>
          <p:spPr>
            <a:xfrm flipV="1">
              <a:off x="6203632" y="2752820"/>
              <a:ext cx="92869" cy="8005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16"/>
            </a:p>
          </p:txBody>
        </p:sp>
      </p:grpSp>
    </p:spTree>
    <p:extLst>
      <p:ext uri="{BB962C8B-B14F-4D97-AF65-F5344CB8AC3E}">
        <p14:creationId xmlns:p14="http://schemas.microsoft.com/office/powerpoint/2010/main" val="224853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4353E08-F00D-457D-AD5A-1B23286AC1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/>
          <a:stretch/>
        </p:blipFill>
        <p:spPr>
          <a:xfrm rot="21480000">
            <a:off x="924492" y="1003258"/>
            <a:ext cx="8057016" cy="476439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DE95E4E-867D-47D1-9B83-DEC7C61D941C}"/>
              </a:ext>
            </a:extLst>
          </p:cNvPr>
          <p:cNvGrpSpPr/>
          <p:nvPr/>
        </p:nvGrpSpPr>
        <p:grpSpPr>
          <a:xfrm>
            <a:off x="-21586" y="-17983"/>
            <a:ext cx="9927586" cy="6857999"/>
            <a:chOff x="-21586" y="-17983"/>
            <a:chExt cx="9927586" cy="685799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B5C6EEE-9B51-4327-851A-E78FB28E2389}"/>
                </a:ext>
              </a:extLst>
            </p:cNvPr>
            <p:cNvSpPr/>
            <p:nvPr/>
          </p:nvSpPr>
          <p:spPr>
            <a:xfrm>
              <a:off x="-20" y="-17983"/>
              <a:ext cx="9906000" cy="685799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7000"/>
              </a:schemeClr>
            </a:solidFill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B42A2B-444D-4848-9B59-E9FBA1CB23E9}"/>
                </a:ext>
              </a:extLst>
            </p:cNvPr>
            <p:cNvSpPr/>
            <p:nvPr/>
          </p:nvSpPr>
          <p:spPr>
            <a:xfrm>
              <a:off x="-21586" y="2168844"/>
              <a:ext cx="9927586" cy="2920181"/>
            </a:xfrm>
            <a:prstGeom prst="rect">
              <a:avLst/>
            </a:prstGeom>
            <a:solidFill>
              <a:schemeClr val="tx2">
                <a:lumMod val="10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A790D13-B3C5-44FA-98C5-CD3483E8E510}"/>
                </a:ext>
              </a:extLst>
            </p:cNvPr>
            <p:cNvGrpSpPr/>
            <p:nvPr/>
          </p:nvGrpSpPr>
          <p:grpSpPr>
            <a:xfrm>
              <a:off x="738891" y="2887699"/>
              <a:ext cx="8620122" cy="976396"/>
              <a:chOff x="995674" y="3895068"/>
              <a:chExt cx="8620122" cy="976396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6621FFF-F6FB-4F4C-BD06-6E494F29623B}"/>
                  </a:ext>
                </a:extLst>
              </p:cNvPr>
              <p:cNvSpPr/>
              <p:nvPr/>
            </p:nvSpPr>
            <p:spPr>
              <a:xfrm>
                <a:off x="995674" y="4348244"/>
                <a:ext cx="862012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                 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소리 없는 죽음의 그림자</a:t>
                </a:r>
                <a:endParaRPr lang="en-US" altLang="ko-KR" sz="1600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</p:txBody>
          </p:sp>
          <p:pic>
            <p:nvPicPr>
              <p:cNvPr id="20" name="그림 19" descr="아치, 건물이(가) 표시된 사진&#10;&#10;자동 생성된 설명">
                <a:extLst>
                  <a:ext uri="{FF2B5EF4-FFF2-40B4-BE49-F238E27FC236}">
                    <a16:creationId xmlns:a16="http://schemas.microsoft.com/office/drawing/2014/main" id="{5CF84B82-08AE-4FE7-8AD1-4421431EB7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>
              <a:xfrm>
                <a:off x="2833519" y="3900581"/>
                <a:ext cx="288775" cy="577549"/>
              </a:xfrm>
              <a:prstGeom prst="rect">
                <a:avLst/>
              </a:prstGeom>
            </p:spPr>
          </p:pic>
          <p:pic>
            <p:nvPicPr>
              <p:cNvPr id="21" name="그림 20" descr="아치, 건물이(가) 표시된 사진&#10;&#10;자동 생성된 설명">
                <a:extLst>
                  <a:ext uri="{FF2B5EF4-FFF2-40B4-BE49-F238E27FC236}">
                    <a16:creationId xmlns:a16="http://schemas.microsoft.com/office/drawing/2014/main" id="{77BE6AB3-0FF9-4D19-9E86-3892941472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>
              <a:xfrm flipH="1">
                <a:off x="7297274" y="3895068"/>
                <a:ext cx="288775" cy="577549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2CD0B04-7D5A-41D0-B752-D9A7DDE1B9DB}"/>
              </a:ext>
            </a:extLst>
          </p:cNvPr>
          <p:cNvSpPr txBox="1"/>
          <p:nvPr/>
        </p:nvSpPr>
        <p:spPr>
          <a:xfrm>
            <a:off x="8265368" y="6493913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</a:rPr>
              <a:t>: Google image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65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내, 벽, 사람, 캐비닛이(가) 표시된 사진&#10;&#10;높은 신뢰도로 생성된 설명">
            <a:extLst>
              <a:ext uri="{FF2B5EF4-FFF2-40B4-BE49-F238E27FC236}">
                <a16:creationId xmlns:a16="http://schemas.microsoft.com/office/drawing/2014/main" id="{33FF021B-3717-472C-A8AD-918CBF2FA8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CB6821-7B75-4BFF-8DF0-D3E4FBCA8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81" t="42247" r="44185" b="48707"/>
          <a:stretch/>
        </p:blipFill>
        <p:spPr>
          <a:xfrm>
            <a:off x="3368824" y="404664"/>
            <a:ext cx="5904656" cy="8640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AEA89A-AB66-44CC-B8EF-24CFE34CFE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00" t="43539" r="47092" b="46123"/>
          <a:stretch/>
        </p:blipFill>
        <p:spPr>
          <a:xfrm>
            <a:off x="2173720" y="1530185"/>
            <a:ext cx="6408712" cy="8640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B1CD7F-AC19-482F-BAB9-D4A58F78A8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82" t="43539" r="47092" b="41758"/>
          <a:stretch/>
        </p:blipFill>
        <p:spPr>
          <a:xfrm>
            <a:off x="3229001" y="2889320"/>
            <a:ext cx="6048672" cy="1187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3A8D23-4A67-4103-99CC-5CB69B5785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54" t="40315" r="44911" b="41759"/>
          <a:stretch/>
        </p:blipFill>
        <p:spPr>
          <a:xfrm>
            <a:off x="2576736" y="4392940"/>
            <a:ext cx="6264696" cy="1268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284188-8421-481C-A87A-35BC7E31D646}"/>
              </a:ext>
            </a:extLst>
          </p:cNvPr>
          <p:cNvSpPr txBox="1"/>
          <p:nvPr/>
        </p:nvSpPr>
        <p:spPr>
          <a:xfrm>
            <a:off x="8612282" y="6460497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</a:rPr>
              <a:t>: Twitter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48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B92896E-184A-459F-9FC7-C3D231B6307B}"/>
              </a:ext>
            </a:extLst>
          </p:cNvPr>
          <p:cNvGrpSpPr/>
          <p:nvPr/>
        </p:nvGrpSpPr>
        <p:grpSpPr>
          <a:xfrm>
            <a:off x="2288704" y="2996953"/>
            <a:ext cx="5107161" cy="764104"/>
            <a:chOff x="3213259" y="2602467"/>
            <a:chExt cx="3157538" cy="41471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280DF4-BD13-40B2-9D23-A725D0107445}"/>
                </a:ext>
              </a:extLst>
            </p:cNvPr>
            <p:cNvSpPr/>
            <p:nvPr/>
          </p:nvSpPr>
          <p:spPr>
            <a:xfrm>
              <a:off x="3213259" y="2602467"/>
              <a:ext cx="3157538" cy="414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16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DDC67F-D430-4295-B885-CE4752D60E44}"/>
                </a:ext>
              </a:extLst>
            </p:cNvPr>
            <p:cNvSpPr txBox="1"/>
            <p:nvPr/>
          </p:nvSpPr>
          <p:spPr>
            <a:xfrm>
              <a:off x="4567947" y="2651133"/>
              <a:ext cx="448161" cy="317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j-lt"/>
                  <a:ea typeface="KoPub돋움체 Light" panose="02020603020101020101" pitchFamily="18" charset="-127"/>
                </a:rPr>
                <a:t>SO</a:t>
              </a:r>
              <a:endPara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KoPub돋움체 Light" panose="02020603020101020101" pitchFamily="18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48295FF8-20EA-43E5-ACA3-B1567C20D434}"/>
                </a:ext>
              </a:extLst>
            </p:cNvPr>
            <p:cNvSpPr/>
            <p:nvPr/>
          </p:nvSpPr>
          <p:spPr>
            <a:xfrm flipV="1">
              <a:off x="6203632" y="2752820"/>
              <a:ext cx="92869" cy="8005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16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59893AB-C7C7-4EEA-80E4-51885B8D1D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9"/>
          <a:stretch/>
        </p:blipFill>
        <p:spPr>
          <a:xfrm rot="10800000">
            <a:off x="5150564" y="3433523"/>
            <a:ext cx="108317" cy="2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67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E08FDB-E0D6-4FA6-8A5C-AC3019D48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905999" cy="687056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EA3B86-1D13-43B4-B867-ED0F98FF6991}"/>
              </a:ext>
            </a:extLst>
          </p:cNvPr>
          <p:cNvSpPr/>
          <p:nvPr/>
        </p:nvSpPr>
        <p:spPr>
          <a:xfrm>
            <a:off x="272759" y="279650"/>
            <a:ext cx="45719" cy="47145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3"/>
                </a:solidFill>
              </a:ln>
              <a:solidFill>
                <a:schemeClr val="accent3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0923059-E415-48F1-A3EE-F0234BFE9D64}"/>
              </a:ext>
            </a:extLst>
          </p:cNvPr>
          <p:cNvGrpSpPr/>
          <p:nvPr/>
        </p:nvGrpSpPr>
        <p:grpSpPr>
          <a:xfrm>
            <a:off x="-21" y="-1"/>
            <a:ext cx="9927607" cy="6857999"/>
            <a:chOff x="-21" y="-1"/>
            <a:chExt cx="9927607" cy="685799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6B0961F-A27B-4769-ADF3-EDBF1A8A25D9}"/>
                </a:ext>
              </a:extLst>
            </p:cNvPr>
            <p:cNvGrpSpPr/>
            <p:nvPr/>
          </p:nvGrpSpPr>
          <p:grpSpPr>
            <a:xfrm>
              <a:off x="-21" y="-1"/>
              <a:ext cx="9927607" cy="6857999"/>
              <a:chOff x="-20" y="-17983"/>
              <a:chExt cx="9927607" cy="6857999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2E73F42-C332-414D-9EDA-3C02F85D7D46}"/>
                  </a:ext>
                </a:extLst>
              </p:cNvPr>
              <p:cNvSpPr/>
              <p:nvPr/>
            </p:nvSpPr>
            <p:spPr>
              <a:xfrm>
                <a:off x="-20" y="-17983"/>
                <a:ext cx="9906000" cy="685799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67000"/>
                </a:schemeClr>
              </a:solidFill>
              <a:ln>
                <a:noFill/>
              </a:ln>
              <a:effectLst>
                <a:outerShdw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C61425A-86E9-4528-84E5-BA3AD9C3CF6A}"/>
                  </a:ext>
                </a:extLst>
              </p:cNvPr>
              <p:cNvSpPr/>
              <p:nvPr/>
            </p:nvSpPr>
            <p:spPr>
              <a:xfrm>
                <a:off x="1" y="2042866"/>
                <a:ext cx="9927586" cy="2920181"/>
              </a:xfrm>
              <a:prstGeom prst="rect">
                <a:avLst/>
              </a:prstGeom>
              <a:solidFill>
                <a:schemeClr val="tx2">
                  <a:lumMod val="1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F942508-78B5-44B7-9086-DD8F86EEEE86}"/>
                </a:ext>
              </a:extLst>
            </p:cNvPr>
            <p:cNvGrpSpPr/>
            <p:nvPr/>
          </p:nvGrpSpPr>
          <p:grpSpPr>
            <a:xfrm>
              <a:off x="632145" y="2780928"/>
              <a:ext cx="8620122" cy="1378014"/>
              <a:chOff x="710097" y="3833583"/>
              <a:chExt cx="8620122" cy="1378014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1A1810F-F513-4345-9113-7AD71DE9C65A}"/>
                  </a:ext>
                </a:extLst>
              </p:cNvPr>
              <p:cNvSpPr/>
              <p:nvPr/>
            </p:nvSpPr>
            <p:spPr>
              <a:xfrm>
                <a:off x="710097" y="4257490"/>
                <a:ext cx="8620122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    </a:t>
                </a:r>
                <a:r>
                  <a:rPr lang="ko-KR" altLang="en-US" sz="2800" u="sng" dirty="0">
                    <a:solidFill>
                      <a:schemeClr val="bg1"/>
                    </a:solidFill>
                  </a:rPr>
                  <a:t>미세먼지가 점차 좋아지고 있는지</a:t>
                </a:r>
                <a:r>
                  <a:rPr lang="en-US" altLang="ko-KR" sz="2800" u="sng" dirty="0">
                    <a:solidFill>
                      <a:schemeClr val="bg1"/>
                    </a:solidFill>
                  </a:rPr>
                  <a:t>,</a:t>
                </a:r>
                <a:r>
                  <a:rPr lang="ko-KR" altLang="en-US" sz="2800" u="sng" dirty="0">
                    <a:solidFill>
                      <a:schemeClr val="bg1"/>
                    </a:solidFill>
                  </a:rPr>
                  <a:t> 노력은 하고   </a:t>
                </a:r>
                <a:endParaRPr lang="en-US" altLang="ko-KR" sz="2800" u="sng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2800" u="sng" dirty="0">
                    <a:solidFill>
                      <a:schemeClr val="bg1"/>
                    </a:solidFill>
                  </a:rPr>
                  <a:t>있는지 최근 현황을 알아보고자 분석을 진행</a:t>
                </a:r>
                <a:endParaRPr lang="en-US" altLang="ko-KR" sz="2800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pic>
            <p:nvPicPr>
              <p:cNvPr id="40" name="그림 39" descr="아치, 건물이(가) 표시된 사진&#10;&#10;자동 생성된 설명">
                <a:extLst>
                  <a:ext uri="{FF2B5EF4-FFF2-40B4-BE49-F238E27FC236}">
                    <a16:creationId xmlns:a16="http://schemas.microsoft.com/office/drawing/2014/main" id="{73D79C2D-3A70-4CF3-B904-D90417D5B1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>
              <a:xfrm>
                <a:off x="920552" y="3860305"/>
                <a:ext cx="288775" cy="577549"/>
              </a:xfrm>
              <a:prstGeom prst="rect">
                <a:avLst/>
              </a:prstGeom>
            </p:spPr>
          </p:pic>
          <p:pic>
            <p:nvPicPr>
              <p:cNvPr id="41" name="그림 40" descr="아치, 건물이(가) 표시된 사진&#10;&#10;자동 생성된 설명">
                <a:extLst>
                  <a:ext uri="{FF2B5EF4-FFF2-40B4-BE49-F238E27FC236}">
                    <a16:creationId xmlns:a16="http://schemas.microsoft.com/office/drawing/2014/main" id="{80DA08B2-EFBA-4A02-B774-B8F9CCFADE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>
              <a:xfrm flipH="1">
                <a:off x="8830989" y="3833583"/>
                <a:ext cx="288775" cy="5775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4355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FD8D3A0-3CB4-4765-A2D1-CB5D123D359D}"/>
              </a:ext>
            </a:extLst>
          </p:cNvPr>
          <p:cNvSpPr txBox="1"/>
          <p:nvPr/>
        </p:nvSpPr>
        <p:spPr>
          <a:xfrm>
            <a:off x="6898816" y="548680"/>
            <a:ext cx="1052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2019</a:t>
            </a:r>
            <a:endParaRPr lang="ko-KR" altLang="en-US" sz="28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ECD076D-E4DA-4DF5-BFB5-14351884A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799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E2E0ACB-A472-40DD-B284-B2A61CD7D566}"/>
              </a:ext>
            </a:extLst>
          </p:cNvPr>
          <p:cNvGrpSpPr/>
          <p:nvPr/>
        </p:nvGrpSpPr>
        <p:grpSpPr>
          <a:xfrm>
            <a:off x="0" y="-1"/>
            <a:ext cx="9906000" cy="6857999"/>
            <a:chOff x="-128464" y="-1"/>
            <a:chExt cx="10034464" cy="6857999"/>
          </a:xfrm>
          <a:effectLst>
            <a:outerShdw dist="50800" dir="5400000" sx="1000" sy="1000" algn="ctr" rotWithShape="0">
              <a:srgbClr val="000000">
                <a:alpha val="0"/>
              </a:srgb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1E2346A-F83C-4FB0-A4DF-D53988B0A216}"/>
                </a:ext>
              </a:extLst>
            </p:cNvPr>
            <p:cNvSpPr/>
            <p:nvPr/>
          </p:nvSpPr>
          <p:spPr>
            <a:xfrm>
              <a:off x="-128464" y="-1"/>
              <a:ext cx="10034464" cy="685799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7000"/>
              </a:schemeClr>
            </a:solidFill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B7F993-345E-42D2-BFBB-AC17D8AB6884}"/>
                </a:ext>
              </a:extLst>
            </p:cNvPr>
            <p:cNvSpPr/>
            <p:nvPr/>
          </p:nvSpPr>
          <p:spPr>
            <a:xfrm>
              <a:off x="3873000" y="2347472"/>
              <a:ext cx="2160000" cy="21600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794601-FD90-4234-853A-688E24956EF5}"/>
              </a:ext>
            </a:extLst>
          </p:cNvPr>
          <p:cNvSpPr/>
          <p:nvPr/>
        </p:nvSpPr>
        <p:spPr>
          <a:xfrm>
            <a:off x="3936409" y="2765752"/>
            <a:ext cx="2160000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02</a:t>
            </a:r>
          </a:p>
          <a:p>
            <a:pPr algn="ctr"/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분석 과정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309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</TotalTime>
  <Words>561</Words>
  <Application>Microsoft Office PowerPoint</Application>
  <PresentationFormat>A4 용지(210x297mm)</PresentationFormat>
  <Paragraphs>143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a고딕14</vt:lpstr>
      <vt:lpstr>a고딕16</vt:lpstr>
      <vt:lpstr>a고딕18</vt:lpstr>
      <vt:lpstr>KoPub돋움체 Light</vt:lpstr>
      <vt:lpstr>Malgun Gothic Semilight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경수</dc:creator>
  <cp:lastModifiedBy>이 경수</cp:lastModifiedBy>
  <cp:revision>19</cp:revision>
  <dcterms:created xsi:type="dcterms:W3CDTF">2019-07-19T02:16:27Z</dcterms:created>
  <dcterms:modified xsi:type="dcterms:W3CDTF">2019-07-19T07:26:26Z</dcterms:modified>
</cp:coreProperties>
</file>